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0" r:id="rId4"/>
    <p:sldId id="420" r:id="rId5"/>
    <p:sldId id="422" r:id="rId6"/>
    <p:sldId id="421" r:id="rId7"/>
    <p:sldId id="400" r:id="rId8"/>
    <p:sldId id="401" r:id="rId9"/>
    <p:sldId id="415" r:id="rId10"/>
    <p:sldId id="416" r:id="rId11"/>
    <p:sldId id="423" r:id="rId12"/>
    <p:sldId id="418" r:id="rId13"/>
    <p:sldId id="419" r:id="rId14"/>
    <p:sldId id="424" r:id="rId15"/>
    <p:sldId id="425" r:id="rId16"/>
    <p:sldId id="388" r:id="rId17"/>
    <p:sldId id="426" r:id="rId18"/>
    <p:sldId id="390" r:id="rId19"/>
    <p:sldId id="427" r:id="rId20"/>
    <p:sldId id="359" r:id="rId21"/>
    <p:sldId id="360" r:id="rId22"/>
    <p:sldId id="42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2488"/>
    <a:srgbClr val="4B2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DAECE-BF95-4FDD-85F3-9B0C9F656F29}" type="doc">
      <dgm:prSet loTypeId="urn:microsoft.com/office/officeart/2005/8/layout/cycle3" loCatId="cycle" qsTypeId="urn:microsoft.com/office/officeart/2005/8/quickstyle/3d2" qsCatId="3D" csTypeId="urn:microsoft.com/office/officeart/2005/8/colors/accent2_5" csCatId="accent2" phldr="1"/>
      <dgm:spPr/>
      <dgm:t>
        <a:bodyPr/>
        <a:lstStyle/>
        <a:p>
          <a:endParaRPr lang="id-ID"/>
        </a:p>
      </dgm:t>
    </dgm:pt>
    <dgm:pt modelId="{58EABC09-788C-4595-BAA6-898FEE6FF493}">
      <dgm:prSet custT="1"/>
      <dgm:spPr/>
      <dgm:t>
        <a:bodyPr/>
        <a:lstStyle/>
        <a:p>
          <a:pPr rtl="0"/>
          <a:r>
            <a:rPr lang="id-ID" sz="2400"/>
            <a:t>Kreatif dan Obyektif</a:t>
          </a:r>
          <a:endParaRPr lang="id-ID" sz="2400" dirty="0"/>
        </a:p>
      </dgm:t>
    </dgm:pt>
    <dgm:pt modelId="{3643B9EA-C163-481A-9FC1-749A44B0E701}" type="parTrans" cxnId="{297B6BA4-BFFD-42BE-8EAC-C6A3A8904F4D}">
      <dgm:prSet/>
      <dgm:spPr/>
      <dgm:t>
        <a:bodyPr/>
        <a:lstStyle/>
        <a:p>
          <a:endParaRPr lang="id-ID" sz="2400">
            <a:solidFill>
              <a:schemeClr val="tx1"/>
            </a:solidFill>
          </a:endParaRPr>
        </a:p>
      </dgm:t>
    </dgm:pt>
    <dgm:pt modelId="{CE2D8442-70DA-4369-AE53-4CAB05017351}" type="sibTrans" cxnId="{297B6BA4-BFFD-42BE-8EAC-C6A3A8904F4D}">
      <dgm:prSet/>
      <dgm:spPr/>
      <dgm:t>
        <a:bodyPr/>
        <a:lstStyle/>
        <a:p>
          <a:endParaRPr lang="id-ID" sz="2400">
            <a:solidFill>
              <a:schemeClr val="tx1"/>
            </a:solidFill>
          </a:endParaRPr>
        </a:p>
      </dgm:t>
    </dgm:pt>
    <dgm:pt modelId="{F4E91E99-D663-422A-8342-430616CBC22A}">
      <dgm:prSet custT="1"/>
      <dgm:spPr/>
      <dgm:t>
        <a:bodyPr/>
        <a:lstStyle/>
        <a:p>
          <a:pPr rtl="0"/>
          <a:r>
            <a:rPr lang="id-ID" sz="2400"/>
            <a:t>Logis dan Sistematis</a:t>
          </a:r>
          <a:endParaRPr lang="id-ID" sz="2400" dirty="0"/>
        </a:p>
      </dgm:t>
    </dgm:pt>
    <dgm:pt modelId="{EDC4EB5D-8462-46F4-8DFC-2951568BCAC9}" type="parTrans" cxnId="{3424F908-6189-4524-9570-2BF4C8CE378D}">
      <dgm:prSet/>
      <dgm:spPr/>
      <dgm:t>
        <a:bodyPr/>
        <a:lstStyle/>
        <a:p>
          <a:endParaRPr lang="id-ID" sz="2400">
            <a:solidFill>
              <a:schemeClr val="tx1"/>
            </a:solidFill>
          </a:endParaRPr>
        </a:p>
      </dgm:t>
    </dgm:pt>
    <dgm:pt modelId="{7426DCC7-E133-40A2-84C5-B1F05A01DEE0}" type="sibTrans" cxnId="{3424F908-6189-4524-9570-2BF4C8CE378D}">
      <dgm:prSet/>
      <dgm:spPr/>
      <dgm:t>
        <a:bodyPr/>
        <a:lstStyle/>
        <a:p>
          <a:endParaRPr lang="id-ID" sz="2400">
            <a:solidFill>
              <a:schemeClr val="tx1"/>
            </a:solidFill>
          </a:endParaRPr>
        </a:p>
      </dgm:t>
    </dgm:pt>
    <dgm:pt modelId="{B764071C-AB81-4413-B1F6-9B5D18E6F892}">
      <dgm:prSet custT="1"/>
      <dgm:spPr/>
      <dgm:t>
        <a:bodyPr/>
        <a:lstStyle/>
        <a:p>
          <a:pPr rtl="0"/>
          <a:r>
            <a:rPr lang="id-ID" sz="2000" dirty="0">
              <a:solidFill>
                <a:schemeClr val="tx1"/>
              </a:solidFill>
            </a:rPr>
            <a:t>Kajian pustaka yang bersumber dari referensi ilmiah dan atau hasil riset</a:t>
          </a:r>
        </a:p>
      </dgm:t>
    </dgm:pt>
    <dgm:pt modelId="{113EE310-A4E3-400B-97F5-E6627C667FEB}" type="parTrans" cxnId="{93A1211F-EE0B-486A-93A6-E2136EA5071C}">
      <dgm:prSet/>
      <dgm:spPr/>
      <dgm:t>
        <a:bodyPr/>
        <a:lstStyle/>
        <a:p>
          <a:endParaRPr lang="id-ID" sz="2400">
            <a:solidFill>
              <a:schemeClr val="tx1"/>
            </a:solidFill>
          </a:endParaRPr>
        </a:p>
      </dgm:t>
    </dgm:pt>
    <dgm:pt modelId="{6925F5DF-107A-4ABD-B15E-3ADD20A9A496}" type="sibTrans" cxnId="{93A1211F-EE0B-486A-93A6-E2136EA5071C}">
      <dgm:prSet/>
      <dgm:spPr/>
      <dgm:t>
        <a:bodyPr/>
        <a:lstStyle/>
        <a:p>
          <a:endParaRPr lang="id-ID" sz="2400">
            <a:solidFill>
              <a:schemeClr val="tx1"/>
            </a:solidFill>
          </a:endParaRPr>
        </a:p>
      </dgm:t>
    </dgm:pt>
    <dgm:pt modelId="{C15B7D38-D533-4329-ADAA-C3435AB0647E}">
      <dgm:prSet custT="1"/>
      <dgm:spPr/>
      <dgm:t>
        <a:bodyPr/>
        <a:lstStyle/>
        <a:p>
          <a:pPr rtl="0"/>
          <a:r>
            <a:rPr lang="id-ID" sz="2200" dirty="0">
              <a:solidFill>
                <a:schemeClr val="tx1"/>
              </a:solidFill>
            </a:rPr>
            <a:t>Belum pernah diikutsertakan dalam lomba karya tulis</a:t>
          </a:r>
        </a:p>
      </dgm:t>
    </dgm:pt>
    <dgm:pt modelId="{DD1C64DC-58CA-40CE-994A-7E4AD8331DA3}" type="parTrans" cxnId="{BDBC19D3-A8FA-4069-B932-FDD12774A1FC}">
      <dgm:prSet/>
      <dgm:spPr/>
      <dgm:t>
        <a:bodyPr/>
        <a:lstStyle/>
        <a:p>
          <a:endParaRPr lang="id-ID" sz="2400">
            <a:solidFill>
              <a:schemeClr val="tx1"/>
            </a:solidFill>
          </a:endParaRPr>
        </a:p>
      </dgm:t>
    </dgm:pt>
    <dgm:pt modelId="{9A477574-A78D-46AF-B2A8-FDF71E82C48C}" type="sibTrans" cxnId="{BDBC19D3-A8FA-4069-B932-FDD12774A1FC}">
      <dgm:prSet/>
      <dgm:spPr/>
      <dgm:t>
        <a:bodyPr/>
        <a:lstStyle/>
        <a:p>
          <a:endParaRPr lang="id-ID" sz="2400">
            <a:solidFill>
              <a:schemeClr val="tx1"/>
            </a:solidFill>
          </a:endParaRPr>
        </a:p>
      </dgm:t>
    </dgm:pt>
    <dgm:pt modelId="{B464274A-4327-48DE-A2AD-3C509E28D03B}" type="pres">
      <dgm:prSet presAssocID="{A24DAECE-BF95-4FDD-85F3-9B0C9F656F29}" presName="Name0" presStyleCnt="0">
        <dgm:presLayoutVars>
          <dgm:dir/>
          <dgm:resizeHandles val="exact"/>
        </dgm:presLayoutVars>
      </dgm:prSet>
      <dgm:spPr/>
    </dgm:pt>
    <dgm:pt modelId="{28564BF9-F320-4858-ADDA-D88299E9E074}" type="pres">
      <dgm:prSet presAssocID="{A24DAECE-BF95-4FDD-85F3-9B0C9F656F29}" presName="cycle" presStyleCnt="0"/>
      <dgm:spPr/>
    </dgm:pt>
    <dgm:pt modelId="{76A9F0DC-FD2A-465D-9FDA-E5C6A4E7819C}" type="pres">
      <dgm:prSet presAssocID="{58EABC09-788C-4595-BAA6-898FEE6FF493}" presName="nodeFirstNode" presStyleLbl="node1" presStyleIdx="0" presStyleCnt="4">
        <dgm:presLayoutVars>
          <dgm:bulletEnabled val="1"/>
        </dgm:presLayoutVars>
      </dgm:prSet>
      <dgm:spPr/>
    </dgm:pt>
    <dgm:pt modelId="{5174175C-BC8A-4784-B142-1AC1EA5D396D}" type="pres">
      <dgm:prSet presAssocID="{CE2D8442-70DA-4369-AE53-4CAB05017351}" presName="sibTransFirstNode" presStyleLbl="bgShp" presStyleIdx="0" presStyleCnt="1"/>
      <dgm:spPr/>
    </dgm:pt>
    <dgm:pt modelId="{D6574E7A-C0C5-4696-AC67-A562F2E24D38}" type="pres">
      <dgm:prSet presAssocID="{F4E91E99-D663-422A-8342-430616CBC22A}" presName="nodeFollowingNodes" presStyleLbl="node1" presStyleIdx="1" presStyleCnt="4">
        <dgm:presLayoutVars>
          <dgm:bulletEnabled val="1"/>
        </dgm:presLayoutVars>
      </dgm:prSet>
      <dgm:spPr/>
    </dgm:pt>
    <dgm:pt modelId="{5D35F833-8BF3-40F9-B556-FE95B6EBE8D5}" type="pres">
      <dgm:prSet presAssocID="{B764071C-AB81-4413-B1F6-9B5D18E6F892}" presName="nodeFollowingNodes" presStyleLbl="node1" presStyleIdx="2" presStyleCnt="4">
        <dgm:presLayoutVars>
          <dgm:bulletEnabled val="1"/>
        </dgm:presLayoutVars>
      </dgm:prSet>
      <dgm:spPr/>
    </dgm:pt>
    <dgm:pt modelId="{95D67809-F8DE-4133-A389-B225CCDC99FA}" type="pres">
      <dgm:prSet presAssocID="{C15B7D38-D533-4329-ADAA-C3435AB0647E}" presName="nodeFollowingNodes" presStyleLbl="node1" presStyleIdx="3" presStyleCnt="4" custScaleX="97167" custScaleY="96018" custRadScaleRad="120816" custRadScaleInc="-4984">
        <dgm:presLayoutVars>
          <dgm:bulletEnabled val="1"/>
        </dgm:presLayoutVars>
      </dgm:prSet>
      <dgm:spPr/>
    </dgm:pt>
  </dgm:ptLst>
  <dgm:cxnLst>
    <dgm:cxn modelId="{3424F908-6189-4524-9570-2BF4C8CE378D}" srcId="{A24DAECE-BF95-4FDD-85F3-9B0C9F656F29}" destId="{F4E91E99-D663-422A-8342-430616CBC22A}" srcOrd="1" destOrd="0" parTransId="{EDC4EB5D-8462-46F4-8DFC-2951568BCAC9}" sibTransId="{7426DCC7-E133-40A2-84C5-B1F05A01DEE0}"/>
    <dgm:cxn modelId="{46ECFB0A-3C57-41EA-A15B-0F46A227CC24}" type="presOf" srcId="{C15B7D38-D533-4329-ADAA-C3435AB0647E}" destId="{95D67809-F8DE-4133-A389-B225CCDC99FA}" srcOrd="0" destOrd="0" presId="urn:microsoft.com/office/officeart/2005/8/layout/cycle3"/>
    <dgm:cxn modelId="{93A1211F-EE0B-486A-93A6-E2136EA5071C}" srcId="{A24DAECE-BF95-4FDD-85F3-9B0C9F656F29}" destId="{B764071C-AB81-4413-B1F6-9B5D18E6F892}" srcOrd="2" destOrd="0" parTransId="{113EE310-A4E3-400B-97F5-E6627C667FEB}" sibTransId="{6925F5DF-107A-4ABD-B15E-3ADD20A9A496}"/>
    <dgm:cxn modelId="{060DE937-06B9-4FEC-8762-B807D3F6DA5A}" type="presOf" srcId="{A24DAECE-BF95-4FDD-85F3-9B0C9F656F29}" destId="{B464274A-4327-48DE-A2AD-3C509E28D03B}" srcOrd="0" destOrd="0" presId="urn:microsoft.com/office/officeart/2005/8/layout/cycle3"/>
    <dgm:cxn modelId="{63B7367D-AB13-473D-AE8B-8634067E62A3}" type="presOf" srcId="{58EABC09-788C-4595-BAA6-898FEE6FF493}" destId="{76A9F0DC-FD2A-465D-9FDA-E5C6A4E7819C}" srcOrd="0" destOrd="0" presId="urn:microsoft.com/office/officeart/2005/8/layout/cycle3"/>
    <dgm:cxn modelId="{2582638D-8BD0-4860-BF46-877936071B11}" type="presOf" srcId="{CE2D8442-70DA-4369-AE53-4CAB05017351}" destId="{5174175C-BC8A-4784-B142-1AC1EA5D396D}" srcOrd="0" destOrd="0" presId="urn:microsoft.com/office/officeart/2005/8/layout/cycle3"/>
    <dgm:cxn modelId="{4F700B92-8447-4794-AE80-E04C78738F09}" type="presOf" srcId="{F4E91E99-D663-422A-8342-430616CBC22A}" destId="{D6574E7A-C0C5-4696-AC67-A562F2E24D38}" srcOrd="0" destOrd="0" presId="urn:microsoft.com/office/officeart/2005/8/layout/cycle3"/>
    <dgm:cxn modelId="{297B6BA4-BFFD-42BE-8EAC-C6A3A8904F4D}" srcId="{A24DAECE-BF95-4FDD-85F3-9B0C9F656F29}" destId="{58EABC09-788C-4595-BAA6-898FEE6FF493}" srcOrd="0" destOrd="0" parTransId="{3643B9EA-C163-481A-9FC1-749A44B0E701}" sibTransId="{CE2D8442-70DA-4369-AE53-4CAB05017351}"/>
    <dgm:cxn modelId="{B045C2AF-4BA9-456F-9CFF-7A9803A333CE}" type="presOf" srcId="{B764071C-AB81-4413-B1F6-9B5D18E6F892}" destId="{5D35F833-8BF3-40F9-B556-FE95B6EBE8D5}" srcOrd="0" destOrd="0" presId="urn:microsoft.com/office/officeart/2005/8/layout/cycle3"/>
    <dgm:cxn modelId="{BDBC19D3-A8FA-4069-B932-FDD12774A1FC}" srcId="{A24DAECE-BF95-4FDD-85F3-9B0C9F656F29}" destId="{C15B7D38-D533-4329-ADAA-C3435AB0647E}" srcOrd="3" destOrd="0" parTransId="{DD1C64DC-58CA-40CE-994A-7E4AD8331DA3}" sibTransId="{9A477574-A78D-46AF-B2A8-FDF71E82C48C}"/>
    <dgm:cxn modelId="{F5AB0ADD-923F-4754-B8E4-EFE466393471}" type="presParOf" srcId="{B464274A-4327-48DE-A2AD-3C509E28D03B}" destId="{28564BF9-F320-4858-ADDA-D88299E9E074}" srcOrd="0" destOrd="0" presId="urn:microsoft.com/office/officeart/2005/8/layout/cycle3"/>
    <dgm:cxn modelId="{CFB02230-C053-4951-A8BF-49D863D53928}" type="presParOf" srcId="{28564BF9-F320-4858-ADDA-D88299E9E074}" destId="{76A9F0DC-FD2A-465D-9FDA-E5C6A4E7819C}" srcOrd="0" destOrd="0" presId="urn:microsoft.com/office/officeart/2005/8/layout/cycle3"/>
    <dgm:cxn modelId="{E3AFAE20-6661-41C0-B48C-867BBCBACFC4}" type="presParOf" srcId="{28564BF9-F320-4858-ADDA-D88299E9E074}" destId="{5174175C-BC8A-4784-B142-1AC1EA5D396D}" srcOrd="1" destOrd="0" presId="urn:microsoft.com/office/officeart/2005/8/layout/cycle3"/>
    <dgm:cxn modelId="{EFDAEB13-B89A-4D9D-907C-431090F0BC47}" type="presParOf" srcId="{28564BF9-F320-4858-ADDA-D88299E9E074}" destId="{D6574E7A-C0C5-4696-AC67-A562F2E24D38}" srcOrd="2" destOrd="0" presId="urn:microsoft.com/office/officeart/2005/8/layout/cycle3"/>
    <dgm:cxn modelId="{935A00A9-BA3D-4A1A-A788-A19163C70A3D}" type="presParOf" srcId="{28564BF9-F320-4858-ADDA-D88299E9E074}" destId="{5D35F833-8BF3-40F9-B556-FE95B6EBE8D5}" srcOrd="3" destOrd="0" presId="urn:microsoft.com/office/officeart/2005/8/layout/cycle3"/>
    <dgm:cxn modelId="{610AD726-A292-4690-A6DE-CD4A0C638B69}" type="presParOf" srcId="{28564BF9-F320-4858-ADDA-D88299E9E074}" destId="{95D67809-F8DE-4133-A389-B225CCDC99FA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4175C-BC8A-4784-B142-1AC1EA5D396D}">
      <dsp:nvSpPr>
        <dsp:cNvPr id="0" name=""/>
        <dsp:cNvSpPr/>
      </dsp:nvSpPr>
      <dsp:spPr>
        <a:xfrm>
          <a:off x="1056364" y="-126660"/>
          <a:ext cx="5494780" cy="5494780"/>
        </a:xfrm>
        <a:prstGeom prst="circularArrow">
          <a:avLst>
            <a:gd name="adj1" fmla="val 4668"/>
            <a:gd name="adj2" fmla="val 272909"/>
            <a:gd name="adj3" fmla="val 12909590"/>
            <a:gd name="adj4" fmla="val 17977736"/>
            <a:gd name="adj5" fmla="val 4847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6A9F0DC-FD2A-465D-9FDA-E5C6A4E7819C}">
      <dsp:nvSpPr>
        <dsp:cNvPr id="0" name=""/>
        <dsp:cNvSpPr/>
      </dsp:nvSpPr>
      <dsp:spPr>
        <a:xfrm>
          <a:off x="2010708" y="2281"/>
          <a:ext cx="3586091" cy="1793045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/>
            <a:t>Kreatif dan Obyektif</a:t>
          </a:r>
          <a:endParaRPr lang="id-ID" sz="2400" kern="1200" dirty="0"/>
        </a:p>
      </dsp:txBody>
      <dsp:txXfrm>
        <a:off x="2098237" y="89810"/>
        <a:ext cx="3411033" cy="1617987"/>
      </dsp:txXfrm>
    </dsp:sp>
    <dsp:sp modelId="{D6574E7A-C0C5-4696-AC67-A562F2E24D38}">
      <dsp:nvSpPr>
        <dsp:cNvPr id="0" name=""/>
        <dsp:cNvSpPr/>
      </dsp:nvSpPr>
      <dsp:spPr>
        <a:xfrm>
          <a:off x="3983699" y="1975272"/>
          <a:ext cx="3586091" cy="1793045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/>
            <a:t>Logis dan Sistematis</a:t>
          </a:r>
          <a:endParaRPr lang="id-ID" sz="2400" kern="1200" dirty="0"/>
        </a:p>
      </dsp:txBody>
      <dsp:txXfrm>
        <a:off x="4071228" y="2062801"/>
        <a:ext cx="3411033" cy="1617987"/>
      </dsp:txXfrm>
    </dsp:sp>
    <dsp:sp modelId="{5D35F833-8BF3-40F9-B556-FE95B6EBE8D5}">
      <dsp:nvSpPr>
        <dsp:cNvPr id="0" name=""/>
        <dsp:cNvSpPr/>
      </dsp:nvSpPr>
      <dsp:spPr>
        <a:xfrm>
          <a:off x="2010708" y="3948263"/>
          <a:ext cx="3586091" cy="1793045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>
              <a:solidFill>
                <a:schemeClr val="tx1"/>
              </a:solidFill>
            </a:rPr>
            <a:t>Kajian pustaka yang bersumber dari referensi ilmiah dan atau hasil riset</a:t>
          </a:r>
        </a:p>
      </dsp:txBody>
      <dsp:txXfrm>
        <a:off x="2098237" y="4035792"/>
        <a:ext cx="3411033" cy="1617987"/>
      </dsp:txXfrm>
    </dsp:sp>
    <dsp:sp modelId="{95D67809-F8DE-4133-A389-B225CCDC99FA}">
      <dsp:nvSpPr>
        <dsp:cNvPr id="0" name=""/>
        <dsp:cNvSpPr/>
      </dsp:nvSpPr>
      <dsp:spPr>
        <a:xfrm>
          <a:off x="0" y="2160166"/>
          <a:ext cx="3484497" cy="1721646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kern="1200" dirty="0">
              <a:solidFill>
                <a:schemeClr val="tx1"/>
              </a:solidFill>
            </a:rPr>
            <a:t>Belum pernah diikutsertakan dalam lomba karya tulis</a:t>
          </a:r>
        </a:p>
      </dsp:txBody>
      <dsp:txXfrm>
        <a:off x="84044" y="2244210"/>
        <a:ext cx="3316409" cy="1553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D07DC-AC9E-4F1F-A28A-F21DDC678C80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B1CFE-E409-4B69-9F74-ABD9396380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172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A12F-CD2E-32E5-E595-1F6B1DEE9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6182F-626C-FD44-431D-37A5150AC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46B85-0AE7-CBD0-F5B5-9B0F364B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6C76D-9907-34B7-B450-1B86CC23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F9AF5-3DD8-7A2E-5BFE-F28BF289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547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AAC1-F3C5-1249-246C-5A6BDD94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B45D3-61E8-6B55-35CF-3D010107A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1AD82-84F5-C821-ECFD-91C951CBB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E81AF-4E1F-A59A-5B30-ABA6B73E2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F6682-932D-153F-1072-7218D169F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323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48BA3-BCB9-9CCA-45F9-926AFC576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C5F02-C7E0-A004-F9CE-F2D0F2F7E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471A8-73AB-AC6B-174C-714F88DE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F9E0C-C160-F254-D3F6-4C29CC08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1D7D5-C122-ABB2-84F8-6EB5E705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088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3CB4-0E07-B138-CA01-3D79D493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9286-BCCA-005D-E19D-70D507AAC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7D8F3-1565-344F-9C34-71F0A6A2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DB42-9C53-8904-445F-08CA0094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A7D6B-4B62-EDC2-7A5D-30CFFF3C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997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2B3E-3F2E-5148-E960-680F2DE7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4A2EB-5521-7A47-6FA1-8E0FAFF08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F68B7-9B7F-2803-6246-B2AA329D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B10BE-2FEC-E461-E889-9148BF69A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2C38A-0041-F6EE-E33D-9462FC79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285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8E18-2C1A-618E-EB03-5713AD4E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D464-A19B-6554-F961-332C9CA6F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13FCE-01F9-A9F0-C823-5698E127A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F54ED-2E35-A810-AD54-729F6DDC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29332-2834-B238-C039-30F29FC4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0035E-DF7E-ED7D-2FB4-097BDE3D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888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0F8E-F4C8-8865-B555-C7715E03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384DD-8FD7-E234-2E1A-E91AC197A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17689-30F8-8515-599D-C4E249E58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24650-8609-5786-1783-906CB3E3B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11FA-01E5-4F58-6DB6-6EF8E5A9A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EA737-5987-A85E-E257-F27CAFD3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CC762-7963-769A-8BA2-2D1B0352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79B7E-98F8-864C-DE7F-45D65BE8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885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9981-F2AB-D6E4-AFCF-B32F03DA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4B3F4-4C85-9F5C-EA56-A1B52A04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5ED73-1F28-2C33-F1E5-415E247A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1AAC3-D348-8B88-D8EF-17F4EB4F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562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B640D-1C1B-4F65-A779-96B1E96F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79AC0-FB06-D64D-5A36-D17F61C69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620BB-A442-35F9-3BAC-1BF55BA4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535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5613-963A-79CD-350B-3D74FA73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213D-EAA2-1783-A4AE-92D02CF1F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060ED-8275-8AD6-DFC4-E7593419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55A0E-836E-0233-A5D4-DB8C7AA6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3C839-88F8-D9F1-33F5-EA703A73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3D0C5-55D4-20B4-257A-FBB34E8C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1579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BCEF-B074-6341-37AE-EC24C1BB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CED4C-F37E-F748-8867-16B897565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5AA02-08E0-33EF-4C7B-50E81665F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A7491-BDDC-8E44-9B1C-86292B22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22211-9768-BD4F-E92F-561937FC4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65C1E-7871-01CC-C642-59425F6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838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AD8D9-629B-C019-995A-B78A4679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4C180-BA73-5019-D4D5-F62879C1F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991F2-0141-6D14-7244-FD68DB4BD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67C16-2459-4697-AD33-0B0C949A4212}" type="datetimeFigureOut">
              <a:rPr lang="en-ID" smtClean="0"/>
              <a:t>23/03/2024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84171-BA88-7523-9403-54E1D09C6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3708-AAE4-41D4-186D-58E507C80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D640E-4460-4C45-8CD7-7DC02DEBBA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9073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571DF8-FF72-1DB3-1686-3C676EFD212A}"/>
              </a:ext>
            </a:extLst>
          </p:cNvPr>
          <p:cNvGrpSpPr/>
          <p:nvPr/>
        </p:nvGrpSpPr>
        <p:grpSpPr>
          <a:xfrm>
            <a:off x="-291548" y="0"/>
            <a:ext cx="12192000" cy="6858000"/>
            <a:chOff x="-291548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CE7258-3949-F13C-2655-21554987B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1548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887664-D8D6-1F4B-B41E-24FB8399F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3074" y="5748338"/>
              <a:ext cx="295275" cy="123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94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D9D8-E014-CDAE-EBCD-B08A8F58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9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Kriteria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Penilaian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</a:rPr>
              <a:t>PI (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</a:rPr>
              <a:t>Tahap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</a:rPr>
              <a:t> Final)  </a:t>
            </a:r>
            <a:endParaRPr lang="en-ID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1B30A3-68DE-00BE-B02D-CC7F6F4942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35442" y="1127052"/>
          <a:ext cx="12227442" cy="5932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0700">
                  <a:extLst>
                    <a:ext uri="{9D8B030D-6E8A-4147-A177-3AD203B41FA5}">
                      <a16:colId xmlns:a16="http://schemas.microsoft.com/office/drawing/2014/main" val="1437788074"/>
                    </a:ext>
                  </a:extLst>
                </a:gridCol>
                <a:gridCol w="6158984">
                  <a:extLst>
                    <a:ext uri="{9D8B030D-6E8A-4147-A177-3AD203B41FA5}">
                      <a16:colId xmlns:a16="http://schemas.microsoft.com/office/drawing/2014/main" val="3624517986"/>
                    </a:ext>
                  </a:extLst>
                </a:gridCol>
                <a:gridCol w="2707758">
                  <a:extLst>
                    <a:ext uri="{9D8B030D-6E8A-4147-A177-3AD203B41FA5}">
                      <a16:colId xmlns:a16="http://schemas.microsoft.com/office/drawing/2014/main" val="3182940238"/>
                    </a:ext>
                  </a:extLst>
                </a:gridCol>
              </a:tblGrid>
              <a:tr h="59752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Kriteria</a:t>
                      </a:r>
                      <a:r>
                        <a:rPr lang="en-GB" dirty="0"/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Bobot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773793"/>
                  </a:ext>
                </a:extLst>
              </a:tr>
              <a:tr h="67509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PENYAJIAN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50</a:t>
                      </a:r>
                      <a:endParaRPr lang="en-ID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015381"/>
                  </a:ext>
                </a:extLst>
              </a:tr>
              <a:tr h="55681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1.1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Poster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15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011187"/>
                  </a:ext>
                </a:extLst>
              </a:tr>
              <a:tr h="47774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1.2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Sistematika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Penjelasan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15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008453"/>
                  </a:ext>
                </a:extLst>
              </a:tr>
              <a:tr h="74381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Cara </a:t>
                      </a:r>
                      <a:r>
                        <a:rPr lang="en-GB" sz="2400" dirty="0" err="1"/>
                        <a:t>Menjelaskan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15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18942"/>
                  </a:ext>
                </a:extLst>
              </a:tr>
              <a:tr h="55681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1.4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Ketepatan</a:t>
                      </a:r>
                      <a:r>
                        <a:rPr lang="en-GB" sz="2400" dirty="0"/>
                        <a:t> Waktu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5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44417"/>
                  </a:ext>
                </a:extLst>
              </a:tr>
              <a:tr h="605148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b="1" dirty="0"/>
                        <a:t>TANYA JAWAB</a:t>
                      </a:r>
                      <a:endParaRPr lang="en-ID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50</a:t>
                      </a:r>
                      <a:endParaRPr lang="en-ID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147568"/>
                  </a:ext>
                </a:extLst>
              </a:tr>
              <a:tr h="17198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2.1</a:t>
                      </a:r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dirty="0"/>
                        <a:t>2.2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Ketapatan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Jawaban</a:t>
                      </a:r>
                      <a:endParaRPr lang="en-GB" sz="2400" dirty="0"/>
                    </a:p>
                    <a:p>
                      <a:endParaRPr lang="en-GB" dirty="0"/>
                    </a:p>
                    <a:p>
                      <a:r>
                        <a:rPr lang="en-GB" sz="2400" dirty="0"/>
                        <a:t>Cara </a:t>
                      </a:r>
                      <a:r>
                        <a:rPr lang="en-GB" sz="2400" dirty="0" err="1"/>
                        <a:t>Menjawab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40</a:t>
                      </a:r>
                    </a:p>
                    <a:p>
                      <a:endParaRPr lang="en-GB" dirty="0"/>
                    </a:p>
                    <a:p>
                      <a:r>
                        <a:rPr lang="en-GB" sz="2400" dirty="0"/>
                        <a:t>10</a:t>
                      </a:r>
                    </a:p>
                    <a:p>
                      <a:endParaRPr lang="en-GB" dirty="0"/>
                    </a:p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12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75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2EACB-2BE8-72C7-DA40-3D0CC6AB9FFD}"/>
              </a:ext>
            </a:extLst>
          </p:cNvPr>
          <p:cNvSpPr txBox="1"/>
          <p:nvPr/>
        </p:nvSpPr>
        <p:spPr>
          <a:xfrm>
            <a:off x="2540000" y="1333500"/>
            <a:ext cx="660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Poster </a:t>
            </a:r>
            <a:r>
              <a:rPr lang="en-US" sz="2400" b="1" dirty="0" err="1"/>
              <a:t>Deskripsi</a:t>
            </a:r>
            <a:r>
              <a:rPr lang="en-US" sz="2400" b="1" dirty="0"/>
              <a:t> </a:t>
            </a:r>
            <a:r>
              <a:rPr lang="en-US" sz="2400" b="1" dirty="0" err="1"/>
              <a:t>Diri</a:t>
            </a:r>
            <a:r>
              <a:rPr lang="en-US" sz="2400" b="1" dirty="0"/>
              <a:t> (DD) dan Poster GK / Poster PI</a:t>
            </a:r>
            <a:endParaRPr lang="id-ID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3DB11-0B0F-999D-11F4-C7A8CA9A1D42}"/>
              </a:ext>
            </a:extLst>
          </p:cNvPr>
          <p:cNvSpPr txBox="1"/>
          <p:nvPr/>
        </p:nvSpPr>
        <p:spPr>
          <a:xfrm>
            <a:off x="1498600" y="2133600"/>
            <a:ext cx="9258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chemeClr val="tx1"/>
                </a:solidFill>
              </a:rPr>
              <a:t>Poster DD </a:t>
            </a:r>
            <a:r>
              <a:rPr lang="en-US" sz="24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id-ID" sz="2400" dirty="0">
                <a:solidFill>
                  <a:schemeClr val="tx1"/>
                </a:solidFill>
              </a:rPr>
              <a:t>sajian verbal-visual pada satu halaman tampilan elektronik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id-ID" sz="2400" dirty="0">
                <a:solidFill>
                  <a:schemeClr val="tx1"/>
                </a:solidFill>
              </a:rPr>
              <a:t>(</a:t>
            </a:r>
            <a:r>
              <a:rPr lang="id-ID" sz="2400" i="1" dirty="0">
                <a:solidFill>
                  <a:schemeClr val="tx1"/>
                </a:solidFill>
              </a:rPr>
              <a:t>e-poster</a:t>
            </a:r>
            <a:r>
              <a:rPr lang="id-ID" sz="2400" dirty="0">
                <a:solidFill>
                  <a:schemeClr val="tx1"/>
                </a:solidFill>
              </a:rPr>
              <a:t>) yang menyajikan informasi menarik tentang gambaran diri 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i="1" dirty="0">
                <a:solidFill>
                  <a:schemeClr val="tx1"/>
                </a:solidFill>
              </a:rPr>
              <a:t>p</a:t>
            </a:r>
            <a:r>
              <a:rPr lang="id-ID" sz="2400" i="1" dirty="0">
                <a:solidFill>
                  <a:schemeClr val="tx1"/>
                </a:solidFill>
              </a:rPr>
              <a:t>ersonal branding</a:t>
            </a:r>
            <a:r>
              <a:rPr lang="id-ID" sz="2400" dirty="0">
                <a:solidFill>
                  <a:schemeClr val="tx1"/>
                </a:solidFill>
              </a:rPr>
              <a:t>) dan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keunggulan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finalis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Pilmapres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id-ID" sz="2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F769E-5563-CFF5-984F-A246148510DB}"/>
              </a:ext>
            </a:extLst>
          </p:cNvPr>
          <p:cNvSpPr txBox="1"/>
          <p:nvPr/>
        </p:nvSpPr>
        <p:spPr>
          <a:xfrm>
            <a:off x="3619500" y="3672364"/>
            <a:ext cx="74549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chemeClr val="tx1"/>
                </a:solidFill>
              </a:rPr>
              <a:t>Poster </a:t>
            </a:r>
            <a:r>
              <a:rPr lang="en-US" sz="2400" b="1" dirty="0">
                <a:solidFill>
                  <a:schemeClr val="tx1"/>
                </a:solidFill>
              </a:rPr>
              <a:t>GK/PI</a:t>
            </a:r>
            <a:r>
              <a:rPr lang="id-ID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id-ID" sz="2400" dirty="0">
                <a:solidFill>
                  <a:schemeClr val="tx1"/>
                </a:solidFill>
              </a:rPr>
              <a:t> sajian verbal-visual pada satu halaman tampilan elektronik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id-ID" sz="2400" dirty="0">
                <a:solidFill>
                  <a:schemeClr val="tx1"/>
                </a:solidFill>
              </a:rPr>
              <a:t>(</a:t>
            </a:r>
            <a:r>
              <a:rPr lang="id-ID" sz="2400" i="1" dirty="0">
                <a:solidFill>
                  <a:schemeClr val="tx1"/>
                </a:solidFill>
              </a:rPr>
              <a:t>e-poster</a:t>
            </a:r>
            <a:r>
              <a:rPr lang="id-ID" sz="2400" dirty="0">
                <a:solidFill>
                  <a:schemeClr val="tx1"/>
                </a:solidFill>
              </a:rPr>
              <a:t>) yang menyajikan informasi lengkap secara ringkas dan sistematis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id-ID" sz="2400" dirty="0">
                <a:solidFill>
                  <a:schemeClr val="tx1"/>
                </a:solidFill>
              </a:rPr>
              <a:t>tentang GK </a:t>
            </a:r>
            <a:r>
              <a:rPr lang="en-US" sz="2400" dirty="0">
                <a:solidFill>
                  <a:schemeClr val="tx1"/>
                </a:solidFill>
              </a:rPr>
              <a:t>/ PI </a:t>
            </a:r>
            <a:r>
              <a:rPr lang="id-ID" sz="2400" dirty="0">
                <a:solidFill>
                  <a:schemeClr val="tx1"/>
                </a:solidFill>
              </a:rPr>
              <a:t>yang diajukan</a:t>
            </a:r>
            <a:r>
              <a:rPr lang="en-US" sz="2400" dirty="0">
                <a:solidFill>
                  <a:schemeClr val="tx1"/>
                </a:solidFill>
              </a:rPr>
              <a:t> oleh </a:t>
            </a:r>
            <a:r>
              <a:rPr lang="en-US" sz="2400" dirty="0" err="1">
                <a:solidFill>
                  <a:schemeClr val="tx1"/>
                </a:solidFill>
              </a:rPr>
              <a:t>finalis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Pilmapres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id-ID" sz="2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74A73-77F7-8979-5E99-A9FC96BA06ED}"/>
              </a:ext>
            </a:extLst>
          </p:cNvPr>
          <p:cNvSpPr txBox="1"/>
          <p:nvPr/>
        </p:nvSpPr>
        <p:spPr>
          <a:xfrm>
            <a:off x="1600200" y="3798332"/>
            <a:ext cx="1892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40"/>
              </a:spcAft>
            </a:pPr>
            <a:r>
              <a:rPr lang="en-US" sz="2400" dirty="0">
                <a:latin typeface="+mj-lt"/>
              </a:rPr>
              <a:t>Detail </a:t>
            </a:r>
            <a:r>
              <a:rPr lang="en-US" sz="2400" dirty="0" err="1">
                <a:latin typeface="+mj-lt"/>
              </a:rPr>
              <a:t>petunjuk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dilihat</a:t>
            </a:r>
            <a:r>
              <a:rPr lang="en-US" sz="2400" dirty="0">
                <a:latin typeface="+mj-lt"/>
              </a:rPr>
              <a:t> pada </a:t>
            </a:r>
            <a:r>
              <a:rPr lang="en-US" sz="2400" b="1" i="1" dirty="0">
                <a:solidFill>
                  <a:srgbClr val="002060"/>
                </a:solidFill>
                <a:latin typeface="+mj-lt"/>
              </a:rPr>
              <a:t>Lampiran 8 </a:t>
            </a:r>
            <a:r>
              <a:rPr lang="en-US" sz="2400" b="1" i="1" dirty="0" err="1">
                <a:solidFill>
                  <a:srgbClr val="002060"/>
                </a:solidFill>
                <a:latin typeface="+mj-lt"/>
              </a:rPr>
              <a:t>Pedoman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718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B5A00-8031-5358-ABEC-A76AF731C54E}"/>
              </a:ext>
            </a:extLst>
          </p:cNvPr>
          <p:cNvSpPr txBox="1"/>
          <p:nvPr/>
        </p:nvSpPr>
        <p:spPr>
          <a:xfrm>
            <a:off x="2628900" y="1155700"/>
            <a:ext cx="6515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Ketentuan</a:t>
            </a:r>
            <a:r>
              <a:rPr lang="en-US" sz="2400" b="1" dirty="0"/>
              <a:t> </a:t>
            </a:r>
            <a:r>
              <a:rPr lang="en-US" sz="2400" b="1" dirty="0" err="1"/>
              <a:t>Umum</a:t>
            </a:r>
            <a:r>
              <a:rPr lang="en-US" sz="2400" b="1" dirty="0"/>
              <a:t> Poster DD dan Poster GK / PI</a:t>
            </a:r>
            <a:endParaRPr lang="id-ID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875F9-6A96-C7D9-F5D2-757D9660D1D7}"/>
              </a:ext>
            </a:extLst>
          </p:cNvPr>
          <p:cNvSpPr txBox="1"/>
          <p:nvPr/>
        </p:nvSpPr>
        <p:spPr>
          <a:xfrm>
            <a:off x="1206500" y="1950106"/>
            <a:ext cx="10198100" cy="4424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548640" algn="just">
              <a:spcAft>
                <a:spcPts val="720"/>
              </a:spcAft>
              <a:buFont typeface="+mj-lt"/>
              <a:buAutoNum type="alphaLcPeriod"/>
            </a:pPr>
            <a:r>
              <a:rPr lang="id-ID" sz="2400" dirty="0">
                <a:latin typeface="+mj-lt"/>
              </a:rPr>
              <a:t>Poster berjumlah 1 (satu) halaman tampilan pada perangkat lunak</a:t>
            </a:r>
            <a:r>
              <a:rPr lang="en-US" sz="2400" dirty="0">
                <a:latin typeface="+mj-lt"/>
              </a:rPr>
              <a:t> </a:t>
            </a:r>
            <a:r>
              <a:rPr lang="id-ID" sz="2400" dirty="0">
                <a:latin typeface="+mj-lt"/>
              </a:rPr>
              <a:t>aplikasi komputer, yang diunggah ke laman </a:t>
            </a:r>
            <a:r>
              <a:rPr lang="id-ID" sz="2400" b="1" i="1" dirty="0">
                <a:solidFill>
                  <a:srgbClr val="002060"/>
                </a:solidFill>
                <a:latin typeface="+mj-lt"/>
              </a:rPr>
              <a:t>http://pusatprestasinasional.kemdikbud.go.id </a:t>
            </a:r>
            <a:r>
              <a:rPr lang="id-ID" sz="2400" dirty="0">
                <a:latin typeface="+mj-lt"/>
              </a:rPr>
              <a:t>dalam format PDF</a:t>
            </a:r>
            <a:r>
              <a:rPr lang="en-US" sz="2400" dirty="0">
                <a:latin typeface="+mj-lt"/>
              </a:rPr>
              <a:t> </a:t>
            </a:r>
            <a:r>
              <a:rPr lang="id-ID" sz="2400" dirty="0">
                <a:latin typeface="+mj-lt"/>
              </a:rPr>
              <a:t>dan jika</a:t>
            </a:r>
            <a:r>
              <a:rPr lang="en-US" sz="2400" dirty="0">
                <a:latin typeface="+mj-lt"/>
              </a:rPr>
              <a:t> </a:t>
            </a:r>
            <a:r>
              <a:rPr lang="id-ID" sz="2400" dirty="0">
                <a:latin typeface="+mj-lt"/>
              </a:rPr>
              <a:t>dicetak berukuran tinggi 80 cm dan lebar 60 cm.</a:t>
            </a:r>
          </a:p>
          <a:p>
            <a:pPr marL="548640" indent="-548640" algn="just">
              <a:spcAft>
                <a:spcPts val="720"/>
              </a:spcAft>
              <a:buFont typeface="+mj-lt"/>
              <a:buAutoNum type="alphaLcPeriod"/>
            </a:pPr>
            <a:r>
              <a:rPr lang="en-US" sz="2400" dirty="0">
                <a:latin typeface="+mj-lt"/>
              </a:rPr>
              <a:t>Poster </a:t>
            </a:r>
            <a:r>
              <a:rPr lang="en-US" sz="2400" dirty="0" err="1">
                <a:latin typeface="+mj-lt"/>
              </a:rPr>
              <a:t>memuat</a:t>
            </a:r>
            <a:r>
              <a:rPr lang="en-US" sz="2400" dirty="0">
                <a:latin typeface="+mj-lt"/>
              </a:rPr>
              <a:t> logo </a:t>
            </a:r>
            <a:r>
              <a:rPr lang="en-US" sz="2400" dirty="0" err="1">
                <a:latin typeface="+mj-lt"/>
              </a:rPr>
              <a:t>perguruan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tinggi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asal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finalis</a:t>
            </a:r>
            <a:r>
              <a:rPr lang="en-US" sz="2400" dirty="0">
                <a:latin typeface="+mj-lt"/>
              </a:rPr>
              <a:t> dan logo Kementerian Pendidikan, </a:t>
            </a:r>
            <a:r>
              <a:rPr lang="en-US" sz="2400" dirty="0" err="1">
                <a:latin typeface="+mj-lt"/>
              </a:rPr>
              <a:t>Kebudayaan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Riset</a:t>
            </a:r>
            <a:r>
              <a:rPr lang="en-US" sz="2400" dirty="0">
                <a:latin typeface="+mj-lt"/>
              </a:rPr>
              <a:t>, dan </a:t>
            </a:r>
            <a:r>
              <a:rPr lang="en-US" sz="2400" dirty="0" err="1">
                <a:latin typeface="+mj-lt"/>
              </a:rPr>
              <a:t>Teknologi</a:t>
            </a:r>
            <a:r>
              <a:rPr lang="en-US" sz="2400" dirty="0">
                <a:latin typeface="+mj-lt"/>
              </a:rPr>
              <a:t>.</a:t>
            </a:r>
          </a:p>
          <a:p>
            <a:pPr marL="548640" indent="-548640" algn="just">
              <a:spcAft>
                <a:spcPts val="720"/>
              </a:spcAft>
              <a:buFont typeface="+mj-lt"/>
              <a:buAutoNum type="alphaLcPeriod"/>
            </a:pPr>
            <a:r>
              <a:rPr lang="en-US" sz="2400" dirty="0" err="1">
                <a:latin typeface="+mj-lt"/>
              </a:rPr>
              <a:t>Dalam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aspek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penyajian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perhatian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diberikan</a:t>
            </a:r>
            <a:r>
              <a:rPr lang="en-US" sz="2400" dirty="0">
                <a:latin typeface="+mj-lt"/>
              </a:rPr>
              <a:t> pada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isi</a:t>
            </a:r>
            <a:r>
              <a:rPr lang="en-US" sz="2400" b="1" dirty="0">
                <a:latin typeface="+mj-lt"/>
              </a:rPr>
              <a:t>, </a:t>
            </a:r>
            <a:r>
              <a:rPr lang="en-US" sz="2400" b="1" dirty="0" err="1">
                <a:latin typeface="+mj-lt"/>
              </a:rPr>
              <a:t>desain</a:t>
            </a:r>
            <a:r>
              <a:rPr lang="en-US" sz="2400" b="1" dirty="0">
                <a:latin typeface="+mj-lt"/>
              </a:rPr>
              <a:t>, dan </a:t>
            </a:r>
            <a:r>
              <a:rPr lang="en-US" sz="2400" b="1" dirty="0" err="1">
                <a:latin typeface="+mj-lt"/>
              </a:rPr>
              <a:t>elemen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pelengkap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seperti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tabel</a:t>
            </a:r>
            <a:r>
              <a:rPr lang="en-US" sz="2400" b="1" dirty="0">
                <a:latin typeface="+mj-lt"/>
              </a:rPr>
              <a:t> dan </a:t>
            </a:r>
            <a:r>
              <a:rPr lang="en-US" sz="2400" b="1" dirty="0" err="1">
                <a:latin typeface="+mj-lt"/>
              </a:rPr>
              <a:t>gambar</a:t>
            </a:r>
            <a:r>
              <a:rPr lang="en-US" sz="2400" dirty="0">
                <a:latin typeface="+mj-lt"/>
              </a:rPr>
              <a:t>.</a:t>
            </a:r>
          </a:p>
          <a:p>
            <a:pPr marL="548640" indent="-548640" algn="just">
              <a:spcAft>
                <a:spcPts val="720"/>
              </a:spcAft>
              <a:buFont typeface="+mj-lt"/>
              <a:buAutoNum type="alphaLcPeriod"/>
            </a:pPr>
            <a:r>
              <a:rPr lang="en-US" sz="2400" dirty="0" err="1">
                <a:latin typeface="+mj-lt"/>
              </a:rPr>
              <a:t>Dalam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tipografi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jarak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antarbaris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diatur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secara</a:t>
            </a:r>
            <a:r>
              <a:rPr lang="en-US" sz="2400" dirty="0">
                <a:latin typeface="+mj-lt"/>
              </a:rPr>
              <a:t> optimal; </a:t>
            </a:r>
            <a:r>
              <a:rPr lang="en-US" sz="2400" dirty="0" err="1">
                <a:latin typeface="+mj-lt"/>
              </a:rPr>
              <a:t>variasi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huruf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kapital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huruf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kecil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huruf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tebal</a:t>
            </a:r>
            <a:r>
              <a:rPr lang="en-US" sz="2400" dirty="0">
                <a:latin typeface="+mj-lt"/>
              </a:rPr>
              <a:t>, dan </a:t>
            </a:r>
            <a:r>
              <a:rPr lang="en-US" sz="2400" dirty="0" err="1">
                <a:latin typeface="+mj-lt"/>
              </a:rPr>
              <a:t>huruf</a:t>
            </a:r>
            <a:r>
              <a:rPr lang="en-US" sz="2400" dirty="0">
                <a:latin typeface="+mj-lt"/>
              </a:rPr>
              <a:t> miring </a:t>
            </a:r>
            <a:r>
              <a:rPr lang="en-US" sz="2400" dirty="0" err="1">
                <a:latin typeface="+mj-lt"/>
              </a:rPr>
              <a:t>sesuai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kaidah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Ejaan</a:t>
            </a:r>
            <a:r>
              <a:rPr lang="en-US" sz="2400" dirty="0">
                <a:latin typeface="+mj-lt"/>
              </a:rPr>
              <a:t> Bahasa Indonesia; </a:t>
            </a:r>
            <a:r>
              <a:rPr lang="en-US" sz="2400" dirty="0" err="1">
                <a:latin typeface="+mj-lt"/>
              </a:rPr>
              <a:t>paragraf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lurus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atau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lekuk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diterapkan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secara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konsisten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79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E74FA-0C1F-DB78-E012-DF212BDEC330}"/>
              </a:ext>
            </a:extLst>
          </p:cNvPr>
          <p:cNvSpPr txBox="1"/>
          <p:nvPr/>
        </p:nvSpPr>
        <p:spPr>
          <a:xfrm>
            <a:off x="2844800" y="1257300"/>
            <a:ext cx="629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Ketentuan</a:t>
            </a:r>
            <a:r>
              <a:rPr lang="en-US" sz="2400" b="1" dirty="0"/>
              <a:t> </a:t>
            </a:r>
            <a:r>
              <a:rPr lang="en-US" sz="2400" b="1" dirty="0" err="1"/>
              <a:t>Umum</a:t>
            </a:r>
            <a:r>
              <a:rPr lang="en-US" sz="2400" b="1" dirty="0"/>
              <a:t> Poster DD dan Poster GK / PI</a:t>
            </a:r>
            <a:endParaRPr lang="id-ID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56C64-DD4D-A821-C58C-DB98F9DA391D}"/>
              </a:ext>
            </a:extLst>
          </p:cNvPr>
          <p:cNvSpPr txBox="1"/>
          <p:nvPr/>
        </p:nvSpPr>
        <p:spPr>
          <a:xfrm>
            <a:off x="1714500" y="2057400"/>
            <a:ext cx="8737600" cy="2398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548640" algn="just">
              <a:spcAft>
                <a:spcPts val="720"/>
              </a:spcAft>
              <a:buFont typeface="+mj-lt"/>
              <a:buAutoNum type="alphaLcPeriod" startAt="5"/>
            </a:pPr>
            <a:r>
              <a:rPr lang="id-ID" sz="2400" dirty="0">
                <a:latin typeface="+mj-lt"/>
              </a:rPr>
              <a:t>Dalam hal tata letak (</a:t>
            </a:r>
            <a:r>
              <a:rPr lang="id-ID" sz="2400" i="1" dirty="0">
                <a:latin typeface="+mj-lt"/>
              </a:rPr>
              <a:t>lay out</a:t>
            </a:r>
            <a:r>
              <a:rPr lang="id-ID" sz="2400" dirty="0">
                <a:latin typeface="+mj-lt"/>
              </a:rPr>
              <a:t>), desain poster menerapkan prinsip</a:t>
            </a:r>
            <a:r>
              <a:rPr lang="en-US" sz="2400" dirty="0">
                <a:latin typeface="+mj-lt"/>
              </a:rPr>
              <a:t> </a:t>
            </a:r>
            <a:r>
              <a:rPr lang="id-ID" sz="2400" dirty="0">
                <a:latin typeface="+mj-lt"/>
              </a:rPr>
              <a:t>keseimbangan, seperti keseimbangan bentuk muatan, ukuran muatan,</a:t>
            </a:r>
            <a:r>
              <a:rPr lang="en-US" sz="2400" dirty="0">
                <a:latin typeface="+mj-lt"/>
              </a:rPr>
              <a:t> d</a:t>
            </a:r>
            <a:r>
              <a:rPr lang="id-ID" sz="2400" dirty="0">
                <a:latin typeface="+mj-lt"/>
              </a:rPr>
              <a:t>an warna. </a:t>
            </a:r>
            <a:endParaRPr lang="en-US" sz="2400" dirty="0">
              <a:latin typeface="+mj-lt"/>
            </a:endParaRPr>
          </a:p>
          <a:p>
            <a:pPr marL="548640" indent="-548640" algn="just">
              <a:spcAft>
                <a:spcPts val="720"/>
              </a:spcAft>
              <a:buFont typeface="+mj-lt"/>
              <a:buAutoNum type="alphaLcPeriod" startAt="5"/>
            </a:pPr>
            <a:r>
              <a:rPr lang="en-US" sz="2400" dirty="0">
                <a:latin typeface="+mj-lt"/>
              </a:rPr>
              <a:t>Alur </a:t>
            </a:r>
            <a:r>
              <a:rPr lang="en-US" sz="2400" dirty="0" err="1">
                <a:latin typeface="+mj-lt"/>
              </a:rPr>
              <a:t>baca</a:t>
            </a:r>
            <a:r>
              <a:rPr lang="en-US" sz="2400" dirty="0">
                <a:latin typeface="+mj-lt"/>
              </a:rPr>
              <a:t>, yang </a:t>
            </a:r>
            <a:r>
              <a:rPr lang="en-US" sz="2400" dirty="0" err="1">
                <a:latin typeface="+mj-lt"/>
              </a:rPr>
              <a:t>mengarahkan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mata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pembaca</a:t>
            </a:r>
            <a:r>
              <a:rPr lang="en-US" sz="2400" dirty="0">
                <a:latin typeface="+mj-lt"/>
              </a:rPr>
              <a:t> pada </a:t>
            </a:r>
            <a:r>
              <a:rPr lang="en-US" sz="2400" dirty="0" err="1">
                <a:latin typeface="+mj-lt"/>
              </a:rPr>
              <a:t>urutan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informasi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dalam</a:t>
            </a:r>
            <a:r>
              <a:rPr lang="en-US" sz="2400" dirty="0">
                <a:latin typeface="+mj-lt"/>
              </a:rPr>
              <a:t> poster, </a:t>
            </a:r>
            <a:r>
              <a:rPr lang="en-US" sz="2400" dirty="0" err="1">
                <a:latin typeface="+mj-lt"/>
              </a:rPr>
              <a:t>diatur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dengan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jelas</a:t>
            </a:r>
            <a:r>
              <a:rPr lang="en-US" sz="2400" dirty="0">
                <a:latin typeface="+mj-lt"/>
              </a:rPr>
              <a:t> dan </a:t>
            </a:r>
            <a:r>
              <a:rPr lang="en-US" sz="2400" dirty="0" err="1">
                <a:latin typeface="+mj-lt"/>
              </a:rPr>
              <a:t>konsisten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sehingga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pembaca</a:t>
            </a:r>
            <a:r>
              <a:rPr lang="en-US" sz="2400" dirty="0">
                <a:latin typeface="+mj-lt"/>
              </a:rPr>
              <a:t> poster </a:t>
            </a:r>
            <a:r>
              <a:rPr lang="en-US" sz="2400" dirty="0" err="1">
                <a:latin typeface="+mj-lt"/>
              </a:rPr>
              <a:t>mudah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mengikuti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sistematika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sajian</a:t>
            </a:r>
            <a:r>
              <a:rPr lang="en-US" sz="24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8714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495462-96FB-3844-5A90-F07BF95F8DE4}"/>
              </a:ext>
            </a:extLst>
          </p:cNvPr>
          <p:cNvSpPr txBox="1"/>
          <p:nvPr/>
        </p:nvSpPr>
        <p:spPr>
          <a:xfrm>
            <a:off x="1701800" y="1168400"/>
            <a:ext cx="716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Ketentuan</a:t>
            </a:r>
            <a:r>
              <a:rPr lang="en-US" sz="2400" b="1" dirty="0"/>
              <a:t> </a:t>
            </a:r>
            <a:r>
              <a:rPr lang="en-US" sz="2400" b="1" dirty="0" err="1"/>
              <a:t>Khusus</a:t>
            </a:r>
            <a:r>
              <a:rPr lang="en-US" sz="2400" b="1" dirty="0"/>
              <a:t> Poster DD</a:t>
            </a:r>
            <a:r>
              <a:rPr lang="en-US" sz="2400" b="1" dirty="0">
                <a:solidFill>
                  <a:schemeClr val="bg1"/>
                </a:solidFill>
              </a:rPr>
              <a:t>DD</a:t>
            </a:r>
            <a:endParaRPr lang="id-ID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BAB2A-F1F8-B3D9-FA5E-2F8208035364}"/>
              </a:ext>
            </a:extLst>
          </p:cNvPr>
          <p:cNvSpPr txBox="1"/>
          <p:nvPr/>
        </p:nvSpPr>
        <p:spPr>
          <a:xfrm>
            <a:off x="850900" y="1727200"/>
            <a:ext cx="10744200" cy="516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548640">
              <a:spcAft>
                <a:spcPts val="720"/>
              </a:spcAft>
              <a:buFont typeface="+mj-lt"/>
              <a:buAutoNum type="alphaLcPeriod"/>
            </a:pPr>
            <a:r>
              <a:rPr lang="id-ID" sz="2400" dirty="0">
                <a:latin typeface="+mj-lt"/>
              </a:rPr>
              <a:t>Poster DD memuat nama finalis Pilmapres; nama Program Studi, Fakultas, dan</a:t>
            </a:r>
            <a:r>
              <a:rPr lang="en-US" sz="2400" dirty="0">
                <a:latin typeface="+mj-lt"/>
              </a:rPr>
              <a:t> </a:t>
            </a:r>
            <a:r>
              <a:rPr lang="id-ID" sz="2400" dirty="0">
                <a:latin typeface="+mj-lt"/>
              </a:rPr>
              <a:t>Perguruan Tinggi asal finalis </a:t>
            </a:r>
            <a:r>
              <a:rPr lang="en-US" sz="2400" dirty="0">
                <a:latin typeface="+mj-lt"/>
              </a:rPr>
              <a:t>P</a:t>
            </a:r>
            <a:r>
              <a:rPr lang="id-ID" sz="2400" dirty="0">
                <a:latin typeface="+mj-lt"/>
              </a:rPr>
              <a:t>ilmapres; foto diri finalis; alamat e-mail dan akun media</a:t>
            </a:r>
            <a:r>
              <a:rPr lang="en-US" sz="2400" dirty="0">
                <a:latin typeface="+mj-lt"/>
              </a:rPr>
              <a:t> </a:t>
            </a:r>
            <a:r>
              <a:rPr lang="id-ID" sz="2400" dirty="0">
                <a:latin typeface="+mj-lt"/>
              </a:rPr>
              <a:t>sosial, seperti Facebook, Instagram, Channel Youtube, Twitter, atau media sosial lainnya.</a:t>
            </a:r>
            <a:endParaRPr lang="en-US" sz="2400" dirty="0">
              <a:latin typeface="+mj-lt"/>
            </a:endParaRPr>
          </a:p>
          <a:p>
            <a:pPr marL="548640" indent="-548640">
              <a:spcAft>
                <a:spcPts val="720"/>
              </a:spcAft>
              <a:buFont typeface="+mj-lt"/>
              <a:buAutoNum type="alphaLcPeriod"/>
            </a:pPr>
            <a:r>
              <a:rPr lang="en-US" sz="2400" dirty="0">
                <a:latin typeface="+mj-lt"/>
              </a:rPr>
              <a:t>Poster DD </a:t>
            </a:r>
            <a:r>
              <a:rPr lang="en-US" sz="2400" dirty="0" err="1">
                <a:latin typeface="+mj-lt"/>
              </a:rPr>
              <a:t>merupakan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sarana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promosi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finalis</a:t>
            </a:r>
            <a:r>
              <a:rPr lang="en-US" sz="2400" dirty="0">
                <a:latin typeface="+mj-lt"/>
              </a:rPr>
              <a:t> (personal branding) yang </a:t>
            </a:r>
            <a:r>
              <a:rPr lang="en-US" sz="2400" dirty="0" err="1">
                <a:latin typeface="+mj-lt"/>
              </a:rPr>
              <a:t>seharusnya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menarik</a:t>
            </a:r>
            <a:r>
              <a:rPr lang="en-US" sz="2400" dirty="0">
                <a:latin typeface="+mj-lt"/>
              </a:rPr>
              <a:t> (dan </a:t>
            </a:r>
            <a:r>
              <a:rPr lang="en-US" sz="2400" dirty="0" err="1">
                <a:latin typeface="+mj-lt"/>
              </a:rPr>
              <a:t>bukan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memuat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uraian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seperti</a:t>
            </a:r>
            <a:r>
              <a:rPr lang="en-US" sz="2400" dirty="0">
                <a:latin typeface="+mj-lt"/>
              </a:rPr>
              <a:t> CV) </a:t>
            </a:r>
            <a:r>
              <a:rPr lang="en-US" sz="2400" dirty="0" err="1">
                <a:latin typeface="+mj-lt"/>
              </a:rPr>
              <a:t>tentang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identitas</a:t>
            </a:r>
            <a:r>
              <a:rPr lang="en-US" sz="2400" dirty="0">
                <a:latin typeface="+mj-lt"/>
              </a:rPr>
              <a:t> dan </a:t>
            </a:r>
            <a:r>
              <a:rPr lang="en-US" sz="2400" dirty="0" err="1">
                <a:latin typeface="+mj-lt"/>
              </a:rPr>
              <a:t>keunggulan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finalis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berbagai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segi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seperti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bakat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minat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hobi</a:t>
            </a:r>
            <a:r>
              <a:rPr lang="en-US" sz="2400" dirty="0">
                <a:latin typeface="+mj-lt"/>
              </a:rPr>
              <a:t>, moto </a:t>
            </a:r>
            <a:r>
              <a:rPr lang="en-US" sz="2400" dirty="0" err="1">
                <a:latin typeface="+mj-lt"/>
              </a:rPr>
              <a:t>hidup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karakter</a:t>
            </a:r>
            <a:r>
              <a:rPr lang="en-US" sz="2400" dirty="0">
                <a:latin typeface="+mj-lt"/>
              </a:rPr>
              <a:t>, dan </a:t>
            </a:r>
            <a:r>
              <a:rPr lang="en-US" sz="2400" dirty="0" err="1">
                <a:latin typeface="+mj-lt"/>
              </a:rPr>
              <a:t>capaian</a:t>
            </a:r>
            <a:r>
              <a:rPr lang="en-US" sz="2400" dirty="0">
                <a:latin typeface="+mj-lt"/>
              </a:rPr>
              <a:t> yang </a:t>
            </a:r>
            <a:r>
              <a:rPr lang="en-US" sz="2400" dirty="0" err="1">
                <a:latin typeface="+mj-lt"/>
              </a:rPr>
              <a:t>tidak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terbatas</a:t>
            </a:r>
            <a:r>
              <a:rPr lang="en-US" sz="2400" dirty="0">
                <a:latin typeface="+mj-lt"/>
              </a:rPr>
              <a:t> pada CU, </a:t>
            </a:r>
            <a:r>
              <a:rPr lang="en-US" sz="2400" dirty="0" err="1">
                <a:latin typeface="+mj-lt"/>
              </a:rPr>
              <a:t>tetapi</a:t>
            </a:r>
            <a:r>
              <a:rPr lang="en-US" sz="2400" dirty="0">
                <a:latin typeface="+mj-lt"/>
              </a:rPr>
              <a:t> juga </a:t>
            </a:r>
            <a:r>
              <a:rPr lang="en-US" sz="2400" dirty="0" err="1">
                <a:latin typeface="+mj-lt"/>
              </a:rPr>
              <a:t>capaian</a:t>
            </a:r>
            <a:r>
              <a:rPr lang="en-US" sz="2400" dirty="0">
                <a:latin typeface="+mj-lt"/>
              </a:rPr>
              <a:t> lain yang paling </a:t>
            </a:r>
            <a:r>
              <a:rPr lang="en-US" sz="2400" dirty="0" err="1">
                <a:latin typeface="+mj-lt"/>
              </a:rPr>
              <a:t>mengesankan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bagi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finalis</a:t>
            </a:r>
            <a:r>
              <a:rPr lang="en-US" sz="2400" dirty="0">
                <a:latin typeface="+mj-lt"/>
              </a:rPr>
              <a:t>.</a:t>
            </a:r>
          </a:p>
          <a:p>
            <a:pPr marL="548640" indent="-548640">
              <a:spcAft>
                <a:spcPts val="720"/>
              </a:spcAft>
              <a:buFont typeface="+mj-lt"/>
              <a:buAutoNum type="alphaLcPeriod"/>
            </a:pPr>
            <a:r>
              <a:rPr lang="en-US" sz="2400" dirty="0" err="1">
                <a:latin typeface="+mj-lt"/>
              </a:rPr>
              <a:t>Penilaian</a:t>
            </a:r>
            <a:r>
              <a:rPr lang="en-US" sz="2400" dirty="0">
                <a:latin typeface="+mj-lt"/>
              </a:rPr>
              <a:t> poster DD pada Babak Final </a:t>
            </a:r>
            <a:r>
              <a:rPr lang="en-US" sz="2400" dirty="0" err="1">
                <a:latin typeface="+mj-lt"/>
              </a:rPr>
              <a:t>secara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inklusif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masuk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dalam</a:t>
            </a:r>
            <a:r>
              <a:rPr lang="en-US" sz="2400" dirty="0">
                <a:latin typeface="+mj-lt"/>
              </a:rPr>
              <a:t> Rubrik  </a:t>
            </a:r>
            <a:r>
              <a:rPr lang="en-US" sz="2400" dirty="0" err="1">
                <a:latin typeface="+mj-lt"/>
              </a:rPr>
              <a:t>Penilaian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Portofolio</a:t>
            </a:r>
            <a:r>
              <a:rPr lang="en-US" sz="2400" dirty="0">
                <a:latin typeface="+mj-lt"/>
              </a:rPr>
              <a:t> CU.</a:t>
            </a:r>
          </a:p>
          <a:p>
            <a:pPr marL="548640" indent="-548640">
              <a:spcAft>
                <a:spcPts val="720"/>
              </a:spcAft>
              <a:buFont typeface="+mj-lt"/>
              <a:buAutoNum type="alphaLcPeriod"/>
            </a:pPr>
            <a:r>
              <a:rPr lang="en-US" sz="2400" dirty="0">
                <a:latin typeface="+mj-lt"/>
              </a:rPr>
              <a:t>Format </a:t>
            </a:r>
            <a:r>
              <a:rPr lang="en-US" sz="2400" dirty="0" err="1">
                <a:latin typeface="+mj-lt"/>
              </a:rPr>
              <a:t>judul</a:t>
            </a:r>
            <a:r>
              <a:rPr lang="en-US" sz="2400" dirty="0">
                <a:latin typeface="+mj-lt"/>
              </a:rPr>
              <a:t> fail </a:t>
            </a:r>
            <a:r>
              <a:rPr lang="en-US" sz="2400" dirty="0" err="1">
                <a:latin typeface="+mj-lt"/>
              </a:rPr>
              <a:t>elektronik</a:t>
            </a:r>
            <a:r>
              <a:rPr lang="en-US" sz="2400" dirty="0">
                <a:latin typeface="+mj-lt"/>
              </a:rPr>
              <a:t> poster DD yang </a:t>
            </a:r>
            <a:r>
              <a:rPr lang="en-US" sz="2400" dirty="0" err="1">
                <a:latin typeface="+mj-lt"/>
              </a:rPr>
              <a:t>diunggah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laman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latin typeface="+mj-lt"/>
              </a:rPr>
              <a:t>http://pusatprestasinasional.kemdikbud.go.id  </a:t>
            </a:r>
            <a:r>
              <a:rPr lang="en-US" sz="2400" dirty="0" err="1">
                <a:latin typeface="+mj-lt"/>
              </a:rPr>
              <a:t>adalah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No Peserta_DD_2024</a:t>
            </a:r>
          </a:p>
        </p:txBody>
      </p:sp>
    </p:spTree>
    <p:extLst>
      <p:ext uri="{BB962C8B-B14F-4D97-AF65-F5344CB8AC3E}">
        <p14:creationId xmlns:p14="http://schemas.microsoft.com/office/powerpoint/2010/main" val="322590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0B89DE-D9D1-7B67-7955-8A06326B1038}"/>
              </a:ext>
            </a:extLst>
          </p:cNvPr>
          <p:cNvSpPr txBox="1"/>
          <p:nvPr/>
        </p:nvSpPr>
        <p:spPr>
          <a:xfrm>
            <a:off x="2413000" y="1193800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Ketentuan</a:t>
            </a:r>
            <a:r>
              <a:rPr lang="en-US" sz="2400" b="1" dirty="0"/>
              <a:t> </a:t>
            </a:r>
            <a:r>
              <a:rPr lang="en-US" sz="2400" b="1" dirty="0" err="1"/>
              <a:t>Khusus</a:t>
            </a:r>
            <a:r>
              <a:rPr lang="en-US" sz="2400" b="1" dirty="0"/>
              <a:t> Poster GK/PI</a:t>
            </a:r>
            <a:endParaRPr lang="id-ID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3B483-EF76-B52C-DC3A-F78080A3E538}"/>
              </a:ext>
            </a:extLst>
          </p:cNvPr>
          <p:cNvSpPr txBox="1"/>
          <p:nvPr/>
        </p:nvSpPr>
        <p:spPr>
          <a:xfrm>
            <a:off x="1574800" y="1765300"/>
            <a:ext cx="9334500" cy="4362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indent="-548640">
              <a:spcAft>
                <a:spcPts val="720"/>
              </a:spcAft>
              <a:buFont typeface="+mj-lt"/>
              <a:buAutoNum type="alphaLcPeriod"/>
            </a:pPr>
            <a:r>
              <a:rPr lang="en-US" sz="2000" dirty="0">
                <a:latin typeface="+mj-lt"/>
              </a:rPr>
              <a:t>Poster GK/PI </a:t>
            </a:r>
            <a:r>
              <a:rPr lang="en-US" sz="2000" dirty="0" err="1">
                <a:latin typeface="+mj-lt"/>
              </a:rPr>
              <a:t>memuat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nama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finalis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Pilmapres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serta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nama</a:t>
            </a:r>
            <a:r>
              <a:rPr lang="en-US" sz="2000" dirty="0">
                <a:latin typeface="+mj-lt"/>
              </a:rPr>
              <a:t> Program </a:t>
            </a:r>
            <a:r>
              <a:rPr lang="en-US" sz="2000" dirty="0" err="1">
                <a:latin typeface="+mj-lt"/>
              </a:rPr>
              <a:t>Studi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Fakultas</a:t>
            </a:r>
            <a:r>
              <a:rPr lang="en-US" sz="2000" dirty="0">
                <a:latin typeface="+mj-lt"/>
              </a:rPr>
              <a:t>, dan </a:t>
            </a:r>
            <a:r>
              <a:rPr lang="en-US" sz="2000" dirty="0" err="1">
                <a:latin typeface="+mj-lt"/>
              </a:rPr>
              <a:t>Perguruan</a:t>
            </a:r>
            <a:r>
              <a:rPr lang="en-US" sz="2000" dirty="0">
                <a:latin typeface="+mj-lt"/>
              </a:rPr>
              <a:t> Tinggi.</a:t>
            </a:r>
          </a:p>
          <a:p>
            <a:pPr marL="548640" indent="-548640">
              <a:spcAft>
                <a:spcPts val="720"/>
              </a:spcAft>
              <a:buFont typeface="+mj-lt"/>
              <a:buAutoNum type="alphaLcPeriod"/>
            </a:pPr>
            <a:r>
              <a:rPr lang="en-US" sz="2000" dirty="0">
                <a:latin typeface="+mj-lt"/>
              </a:rPr>
              <a:t>Poster GK/PI </a:t>
            </a:r>
            <a:r>
              <a:rPr lang="en-US" sz="2000" dirty="0" err="1">
                <a:latin typeface="+mj-lt"/>
              </a:rPr>
              <a:t>memuat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secara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sistematis</a:t>
            </a:r>
            <a:r>
              <a:rPr lang="en-US" sz="2000" dirty="0">
                <a:latin typeface="+mj-lt"/>
              </a:rPr>
              <a:t> dan </a:t>
            </a:r>
            <a:r>
              <a:rPr lang="en-US" sz="2000" dirty="0" err="1">
                <a:latin typeface="+mj-lt"/>
              </a:rPr>
              <a:t>ringkas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isi</a:t>
            </a:r>
            <a:r>
              <a:rPr lang="en-US" sz="2000" dirty="0">
                <a:latin typeface="+mj-lt"/>
              </a:rPr>
              <a:t> GK/PI, yang </a:t>
            </a:r>
            <a:r>
              <a:rPr lang="en-US" sz="2000" dirty="0" err="1">
                <a:latin typeface="+mj-lt"/>
              </a:rPr>
              <a:t>dimulai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abstrak</a:t>
            </a:r>
            <a:r>
              <a:rPr lang="en-US" sz="2000" dirty="0">
                <a:latin typeface="+mj-lt"/>
              </a:rPr>
              <a:t>  </a:t>
            </a:r>
            <a:r>
              <a:rPr lang="en-US" sz="2000" dirty="0" err="1">
                <a:latin typeface="+mj-lt"/>
              </a:rPr>
              <a:t>pendek</a:t>
            </a:r>
            <a:r>
              <a:rPr lang="en-US" sz="2000" dirty="0">
                <a:latin typeface="+mj-lt"/>
              </a:rPr>
              <a:t>; </a:t>
            </a:r>
            <a:r>
              <a:rPr lang="en-US" sz="2000" dirty="0" err="1">
                <a:latin typeface="+mj-lt"/>
              </a:rPr>
              <a:t>latar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belakang</a:t>
            </a:r>
            <a:r>
              <a:rPr lang="en-US" sz="2000" dirty="0">
                <a:latin typeface="+mj-lt"/>
              </a:rPr>
              <a:t> (</a:t>
            </a:r>
            <a:r>
              <a:rPr lang="en-US" sz="2000" dirty="0" err="1">
                <a:latin typeface="+mj-lt"/>
              </a:rPr>
              <a:t>potensi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lingkungan</a:t>
            </a:r>
            <a:r>
              <a:rPr lang="en-US" sz="2000" dirty="0">
                <a:latin typeface="+mj-lt"/>
              </a:rPr>
              <a:t> dan </a:t>
            </a:r>
            <a:r>
              <a:rPr lang="en-US" sz="2000" dirty="0" err="1">
                <a:latin typeface="+mj-lt"/>
              </a:rPr>
              <a:t>kekurangan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lingkungan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sehingga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menjadi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urgensi</a:t>
            </a:r>
            <a:r>
              <a:rPr lang="en-US" sz="2000" dirty="0">
                <a:latin typeface="+mj-lt"/>
              </a:rPr>
              <a:t>); </a:t>
            </a:r>
            <a:r>
              <a:rPr lang="en-US" sz="2000" dirty="0" err="1">
                <a:latin typeface="+mj-lt"/>
              </a:rPr>
              <a:t>identifikasi</a:t>
            </a:r>
            <a:r>
              <a:rPr lang="en-US" sz="2000" dirty="0">
                <a:latin typeface="+mj-lt"/>
              </a:rPr>
              <a:t> dan </a:t>
            </a:r>
            <a:r>
              <a:rPr lang="en-US" sz="2000" dirty="0" err="1">
                <a:latin typeface="+mj-lt"/>
              </a:rPr>
              <a:t>rumusan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masalah</a:t>
            </a:r>
            <a:r>
              <a:rPr lang="en-US" sz="2000" dirty="0">
                <a:latin typeface="+mj-lt"/>
              </a:rPr>
              <a:t>; </a:t>
            </a:r>
            <a:r>
              <a:rPr lang="en-US" sz="2000" dirty="0" err="1">
                <a:latin typeface="+mj-lt"/>
              </a:rPr>
              <a:t>serta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SaHaBaT</a:t>
            </a:r>
            <a:r>
              <a:rPr lang="en-US" sz="2000" dirty="0">
                <a:latin typeface="+mj-lt"/>
              </a:rPr>
              <a:t>, yang </a:t>
            </a:r>
            <a:r>
              <a:rPr lang="en-US" sz="2000" dirty="0" err="1">
                <a:latin typeface="+mj-lt"/>
              </a:rPr>
              <a:t>terdiri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atas</a:t>
            </a:r>
            <a:r>
              <a:rPr lang="en-US" sz="2000" dirty="0">
                <a:latin typeface="+mj-lt"/>
              </a:rPr>
              <a:t> GK/PI yang </a:t>
            </a:r>
            <a:r>
              <a:rPr lang="en-US" sz="2000" dirty="0" err="1">
                <a:latin typeface="+mj-lt"/>
              </a:rPr>
              <a:t>berlandaskan</a:t>
            </a:r>
            <a:r>
              <a:rPr lang="en-US" sz="2000" dirty="0">
                <a:latin typeface="+mj-lt"/>
              </a:rPr>
              <a:t> SMART, </a:t>
            </a:r>
            <a:r>
              <a:rPr lang="en-US" sz="2000" dirty="0" err="1">
                <a:latin typeface="+mj-lt"/>
              </a:rPr>
              <a:t>tujuan</a:t>
            </a:r>
            <a:r>
              <a:rPr lang="en-US" sz="2000" dirty="0">
                <a:latin typeface="+mj-lt"/>
              </a:rPr>
              <a:t> dan </a:t>
            </a:r>
            <a:r>
              <a:rPr lang="en-US" sz="2000" dirty="0" err="1">
                <a:latin typeface="+mj-lt"/>
              </a:rPr>
              <a:t>sasaran</a:t>
            </a:r>
            <a:r>
              <a:rPr lang="en-US" sz="2000" dirty="0">
                <a:latin typeface="+mj-lt"/>
              </a:rPr>
              <a:t> GK/PI (stakeholders), </a:t>
            </a:r>
            <a:r>
              <a:rPr lang="en-US" sz="2000" dirty="0" err="1">
                <a:latin typeface="+mj-lt"/>
              </a:rPr>
              <a:t>tahap-tahap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implementasi</a:t>
            </a:r>
            <a:r>
              <a:rPr lang="en-US" sz="2000" dirty="0">
                <a:latin typeface="+mj-lt"/>
              </a:rPr>
              <a:t> GK/PI, </a:t>
            </a:r>
            <a:r>
              <a:rPr lang="en-US" sz="2000" dirty="0" err="1">
                <a:latin typeface="+mj-lt"/>
              </a:rPr>
              <a:t>hambatan</a:t>
            </a:r>
            <a:r>
              <a:rPr lang="en-US" sz="2000" dirty="0">
                <a:latin typeface="+mj-lt"/>
              </a:rPr>
              <a:t> dan </a:t>
            </a:r>
            <a:r>
              <a:rPr lang="en-US" sz="2000" dirty="0" err="1">
                <a:latin typeface="+mj-lt"/>
              </a:rPr>
              <a:t>antisipasinya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luaran</a:t>
            </a:r>
            <a:r>
              <a:rPr lang="en-US" sz="2000" dirty="0">
                <a:latin typeface="+mj-lt"/>
              </a:rPr>
              <a:t> dan </a:t>
            </a:r>
            <a:r>
              <a:rPr lang="en-US" sz="2000" dirty="0" err="1">
                <a:latin typeface="+mj-lt"/>
              </a:rPr>
              <a:t>dampak</a:t>
            </a:r>
            <a:r>
              <a:rPr lang="en-US" sz="2000" dirty="0">
                <a:latin typeface="+mj-lt"/>
              </a:rPr>
              <a:t> PI, </a:t>
            </a:r>
            <a:r>
              <a:rPr lang="en-US" sz="2000" dirty="0" err="1">
                <a:latin typeface="+mj-lt"/>
              </a:rPr>
              <a:t>simpulan</a:t>
            </a:r>
            <a:r>
              <a:rPr lang="en-US" sz="2000" dirty="0">
                <a:latin typeface="+mj-lt"/>
              </a:rPr>
              <a:t>.</a:t>
            </a:r>
          </a:p>
          <a:p>
            <a:pPr marL="548640" indent="-548640">
              <a:spcAft>
                <a:spcPts val="720"/>
              </a:spcAft>
              <a:buFont typeface="+mj-lt"/>
              <a:buAutoNum type="alphaLcPeriod"/>
            </a:pPr>
            <a:r>
              <a:rPr lang="en-US" sz="2000" dirty="0">
                <a:latin typeface="+mj-lt"/>
              </a:rPr>
              <a:t>Format </a:t>
            </a:r>
            <a:r>
              <a:rPr lang="en-US" sz="2000" dirty="0" err="1">
                <a:latin typeface="+mj-lt"/>
              </a:rPr>
              <a:t>judul</a:t>
            </a:r>
            <a:r>
              <a:rPr lang="en-US" sz="2000" dirty="0">
                <a:latin typeface="+mj-lt"/>
              </a:rPr>
              <a:t> fail </a:t>
            </a:r>
            <a:r>
              <a:rPr lang="en-US" sz="2000" dirty="0" err="1">
                <a:latin typeface="+mj-lt"/>
              </a:rPr>
              <a:t>elektronik</a:t>
            </a:r>
            <a:r>
              <a:rPr lang="en-US" sz="2000" dirty="0">
                <a:latin typeface="+mj-lt"/>
              </a:rPr>
              <a:t> poster GK/PI yang </a:t>
            </a:r>
            <a:r>
              <a:rPr lang="en-US" sz="2000" dirty="0" err="1">
                <a:latin typeface="+mj-lt"/>
              </a:rPr>
              <a:t>diunggah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laman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i="1" dirty="0">
                <a:solidFill>
                  <a:srgbClr val="0070C0"/>
                </a:solidFill>
                <a:latin typeface="+mj-lt"/>
              </a:rPr>
              <a:t>http://pusatprestasinasional.kemdikbud.go.id  </a:t>
            </a:r>
            <a:r>
              <a:rPr lang="en-US" sz="2000" dirty="0" err="1">
                <a:latin typeface="+mj-lt"/>
              </a:rPr>
              <a:t>adalah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>
                <a:latin typeface="+mj-lt"/>
              </a:rPr>
              <a:t>No </a:t>
            </a:r>
            <a:r>
              <a:rPr lang="en-US" sz="2000" b="1" dirty="0" err="1">
                <a:latin typeface="+mj-lt"/>
              </a:rPr>
              <a:t>Peserta_GK</a:t>
            </a:r>
            <a:r>
              <a:rPr lang="en-US" sz="2000" b="1" dirty="0">
                <a:latin typeface="+mj-lt"/>
              </a:rPr>
              <a:t>/PI_2024</a:t>
            </a:r>
          </a:p>
          <a:p>
            <a:pPr marL="548640" indent="-548640">
              <a:spcAft>
                <a:spcPts val="720"/>
              </a:spcAft>
              <a:buFont typeface="+mj-lt"/>
              <a:buAutoNum type="alphaLcPeriod"/>
            </a:pPr>
            <a:r>
              <a:rPr lang="en-US" sz="2000" dirty="0">
                <a:latin typeface="+mj-lt"/>
              </a:rPr>
              <a:t>Poster yang </a:t>
            </a:r>
            <a:r>
              <a:rPr lang="en-US" sz="2000" dirty="0" err="1">
                <a:latin typeface="+mj-lt"/>
              </a:rPr>
              <a:t>diunggah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adalah</a:t>
            </a:r>
            <a:r>
              <a:rPr lang="en-US" sz="2000" dirty="0">
                <a:latin typeface="+mj-lt"/>
              </a:rPr>
              <a:t> poster yang </a:t>
            </a:r>
            <a:r>
              <a:rPr lang="en-US" sz="2000" dirty="0" err="1">
                <a:latin typeface="+mj-lt"/>
              </a:rPr>
              <a:t>digunakan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saat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penilaian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presentasi</a:t>
            </a:r>
            <a:r>
              <a:rPr lang="en-US" sz="2000" dirty="0">
                <a:latin typeface="+mj-lt"/>
              </a:rPr>
              <a:t> GK/PI di Final </a:t>
            </a:r>
            <a:r>
              <a:rPr lang="en-US" sz="2000" dirty="0" err="1">
                <a:latin typeface="+mj-lt"/>
              </a:rPr>
              <a:t>Pilmapres</a:t>
            </a:r>
            <a:r>
              <a:rPr lang="en-US" sz="2000" dirty="0">
                <a:latin typeface="+mj-lt"/>
              </a:rPr>
              <a:t> Nasional, dan oleh </a:t>
            </a:r>
            <a:r>
              <a:rPr lang="en-US" sz="2000" dirty="0" err="1">
                <a:latin typeface="+mj-lt"/>
              </a:rPr>
              <a:t>karenanya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tidak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diperkenankan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mengganti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saat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presentasi</a:t>
            </a:r>
            <a:r>
              <a:rPr lang="en-US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9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251" y="23813"/>
            <a:ext cx="5080267" cy="682555"/>
          </a:xfrm>
          <a:solidFill>
            <a:srgbClr val="C00000"/>
          </a:solidFill>
        </p:spPr>
        <p:txBody>
          <a:bodyPr/>
          <a:lstStyle/>
          <a:p>
            <a:r>
              <a:rPr lang="en-US" sz="3840" b="1" dirty="0">
                <a:solidFill>
                  <a:schemeClr val="bg1"/>
                </a:solidFill>
              </a:rPr>
              <a:t>SISTEM PENILAIAN</a:t>
            </a:r>
            <a:endParaRPr lang="id-ID" sz="3840" b="1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069016" y="43428"/>
            <a:ext cx="7086521" cy="68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48640" indent="-335280">
              <a:buFont typeface="Arial" panose="020B0604020202020204" pitchFamily="34" charset="0"/>
              <a:buChar char="•"/>
            </a:pPr>
            <a:r>
              <a:rPr lang="en-US" sz="2880" b="1" u="sng" kern="0" dirty="0" err="1">
                <a:solidFill>
                  <a:srgbClr val="C00000"/>
                </a:solidFill>
              </a:rPr>
              <a:t>Penilaian</a:t>
            </a:r>
            <a:r>
              <a:rPr lang="en-US" sz="2880" b="1" u="sng" kern="0" dirty="0">
                <a:solidFill>
                  <a:srgbClr val="C00000"/>
                </a:solidFill>
              </a:rPr>
              <a:t> </a:t>
            </a:r>
            <a:r>
              <a:rPr lang="en-US" sz="2880" b="1" u="sng" kern="0" dirty="0" err="1">
                <a:solidFill>
                  <a:srgbClr val="C00000"/>
                </a:solidFill>
              </a:rPr>
              <a:t>Seleksi</a:t>
            </a:r>
            <a:r>
              <a:rPr lang="en-US" sz="2880" b="1" u="sng" kern="0" dirty="0">
                <a:solidFill>
                  <a:srgbClr val="C00000"/>
                </a:solidFill>
              </a:rPr>
              <a:t> Wilayah</a:t>
            </a:r>
            <a:endParaRPr lang="id-ID" sz="2880" b="1" u="sng" kern="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1930" y="923122"/>
            <a:ext cx="993710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dirty="0">
                <a:latin typeface="+mj-lt"/>
              </a:rPr>
              <a:t>	</a:t>
            </a:r>
            <a:r>
              <a:rPr lang="en-US" sz="2160" dirty="0" err="1">
                <a:latin typeface="+mj-lt"/>
              </a:rPr>
              <a:t>Aspek</a:t>
            </a:r>
            <a:r>
              <a:rPr lang="en-US" sz="2160" dirty="0">
                <a:latin typeface="+mj-lt"/>
              </a:rPr>
              <a:t> </a:t>
            </a:r>
            <a:r>
              <a:rPr lang="fi-FI" sz="2160" dirty="0">
                <a:latin typeface="+mj-lt"/>
              </a:rPr>
              <a:t>penilaian pada Seleksi Wilayah</a:t>
            </a:r>
          </a:p>
          <a:p>
            <a:endParaRPr lang="fi-FI" sz="2160" dirty="0">
              <a:latin typeface="+mj-lt"/>
            </a:endParaRPr>
          </a:p>
          <a:p>
            <a:endParaRPr lang="id-ID" sz="2160" dirty="0">
              <a:latin typeface="+mj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528883" y="1562400"/>
          <a:ext cx="7109912" cy="178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745">
                  <a:extLst>
                    <a:ext uri="{9D8B030D-6E8A-4147-A177-3AD203B41FA5}">
                      <a16:colId xmlns:a16="http://schemas.microsoft.com/office/drawing/2014/main" val="1141365332"/>
                    </a:ext>
                  </a:extLst>
                </a:gridCol>
                <a:gridCol w="2678698">
                  <a:extLst>
                    <a:ext uri="{9D8B030D-6E8A-4147-A177-3AD203B41FA5}">
                      <a16:colId xmlns:a16="http://schemas.microsoft.com/office/drawing/2014/main" val="1332828956"/>
                    </a:ext>
                  </a:extLst>
                </a:gridCol>
                <a:gridCol w="2419469">
                  <a:extLst>
                    <a:ext uri="{9D8B030D-6E8A-4147-A177-3AD203B41FA5}">
                      <a16:colId xmlns:a16="http://schemas.microsoft.com/office/drawing/2014/main" val="399960698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Aspek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CB2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Program Diploma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CB2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Program </a:t>
                      </a:r>
                      <a:r>
                        <a:rPr lang="en-US" sz="2200" dirty="0" err="1"/>
                        <a:t>Sarjana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CB2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788969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 dirty="0" err="1"/>
                        <a:t>Nilai</a:t>
                      </a:r>
                      <a:r>
                        <a:rPr lang="en-US" sz="2200" dirty="0"/>
                        <a:t> CU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E8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40%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E8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45%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39507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 dirty="0" err="1"/>
                        <a:t>Nilai</a:t>
                      </a:r>
                      <a:r>
                        <a:rPr lang="en-US" sz="2200" dirty="0"/>
                        <a:t> PI / GK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40%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35%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95269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 dirty="0" err="1"/>
                        <a:t>Nilai</a:t>
                      </a:r>
                      <a:r>
                        <a:rPr lang="en-US" sz="2200" dirty="0"/>
                        <a:t> BI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20%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20%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136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61930" y="4233130"/>
            <a:ext cx="99371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dirty="0">
                <a:latin typeface="+mj-lt"/>
              </a:rPr>
              <a:t>	</a:t>
            </a:r>
            <a:r>
              <a:rPr lang="en-US" sz="2160" dirty="0" err="1">
                <a:latin typeface="+mj-lt"/>
              </a:rPr>
              <a:t>Aspek</a:t>
            </a:r>
            <a:r>
              <a:rPr lang="en-US" sz="2160" dirty="0">
                <a:latin typeface="+mj-lt"/>
              </a:rPr>
              <a:t> </a:t>
            </a:r>
            <a:r>
              <a:rPr lang="fi-FI" sz="2160" dirty="0">
                <a:latin typeface="+mj-lt"/>
              </a:rPr>
              <a:t>penilaian pada Seleksi Nasional Awal</a:t>
            </a:r>
            <a:endParaRPr lang="id-ID" sz="2160" dirty="0">
              <a:latin typeface="+mj-lt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528882" y="4852219"/>
          <a:ext cx="8060417" cy="167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660">
                  <a:extLst>
                    <a:ext uri="{9D8B030D-6E8A-4147-A177-3AD203B41FA5}">
                      <a16:colId xmlns:a16="http://schemas.microsoft.com/office/drawing/2014/main" val="1141365332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332828956"/>
                    </a:ext>
                  </a:extLst>
                </a:gridCol>
                <a:gridCol w="2419469">
                  <a:extLst>
                    <a:ext uri="{9D8B030D-6E8A-4147-A177-3AD203B41FA5}">
                      <a16:colId xmlns:a16="http://schemas.microsoft.com/office/drawing/2014/main" val="399960698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Aspek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CB2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Program Diploma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CB2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Program </a:t>
                      </a:r>
                      <a:r>
                        <a:rPr lang="en-US" sz="2200" dirty="0" err="1"/>
                        <a:t>Sarjana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CB2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788969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 dirty="0" err="1"/>
                        <a:t>Nilai</a:t>
                      </a:r>
                      <a:r>
                        <a:rPr lang="en-US" sz="2200" dirty="0"/>
                        <a:t> CU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E8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40%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E8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45%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39507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r>
                        <a:rPr lang="en-US" sz="2200" dirty="0"/>
                        <a:t>Nilai PI / GK</a:t>
                      </a:r>
                    </a:p>
                    <a:p>
                      <a:r>
                        <a:rPr lang="en-US" sz="2200" dirty="0"/>
                        <a:t>Nilai BI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40%</a:t>
                      </a:r>
                    </a:p>
                    <a:p>
                      <a:pPr algn="ctr"/>
                      <a:r>
                        <a:rPr lang="en-US" sz="2200" dirty="0"/>
                        <a:t>20%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35%</a:t>
                      </a:r>
                    </a:p>
                    <a:p>
                      <a:pPr algn="ctr"/>
                      <a:r>
                        <a:rPr lang="en-GB" sz="2200" dirty="0"/>
                        <a:t>20%</a:t>
                      </a:r>
                      <a:endParaRPr lang="id-ID" sz="22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95269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 bwMode="auto">
          <a:xfrm>
            <a:off x="3752583" y="3550575"/>
            <a:ext cx="8416051" cy="68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48640" indent="-335280">
              <a:buFont typeface="Arial" panose="020B0604020202020204" pitchFamily="34" charset="0"/>
              <a:buChar char="•"/>
            </a:pPr>
            <a:r>
              <a:rPr lang="en-US" sz="2880" b="1" u="sng" kern="0" dirty="0" err="1">
                <a:solidFill>
                  <a:srgbClr val="C00000"/>
                </a:solidFill>
              </a:rPr>
              <a:t>Penilaian</a:t>
            </a:r>
            <a:r>
              <a:rPr lang="en-US" sz="2880" b="1" u="sng" kern="0" dirty="0">
                <a:solidFill>
                  <a:srgbClr val="C00000"/>
                </a:solidFill>
              </a:rPr>
              <a:t> </a:t>
            </a:r>
            <a:r>
              <a:rPr lang="en-US" sz="2880" b="1" u="sng" kern="0" dirty="0" err="1">
                <a:solidFill>
                  <a:srgbClr val="C00000"/>
                </a:solidFill>
              </a:rPr>
              <a:t>Seleksi</a:t>
            </a:r>
            <a:r>
              <a:rPr lang="en-US" sz="2880" b="1" u="sng" kern="0" dirty="0">
                <a:solidFill>
                  <a:srgbClr val="C00000"/>
                </a:solidFill>
              </a:rPr>
              <a:t> Nasional Awal</a:t>
            </a:r>
            <a:endParaRPr lang="id-ID" sz="2880" b="1" u="sng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8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C4CE3-B40F-C7CC-5F6B-DBE03DE453FB}"/>
              </a:ext>
            </a:extLst>
          </p:cNvPr>
          <p:cNvSpPr txBox="1"/>
          <p:nvPr/>
        </p:nvSpPr>
        <p:spPr>
          <a:xfrm>
            <a:off x="2527300" y="1320800"/>
            <a:ext cx="661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3360"/>
            <a:r>
              <a:rPr lang="en-US" sz="2400" b="1" u="sng" kern="0" dirty="0" err="1">
                <a:solidFill>
                  <a:srgbClr val="C00000"/>
                </a:solidFill>
              </a:rPr>
              <a:t>Penilaian</a:t>
            </a:r>
            <a:r>
              <a:rPr lang="en-US" sz="2400" b="1" u="sng" kern="0" dirty="0">
                <a:solidFill>
                  <a:srgbClr val="C00000"/>
                </a:solidFill>
              </a:rPr>
              <a:t> Final </a:t>
            </a:r>
            <a:r>
              <a:rPr lang="en-US" sz="2400" b="1" u="sng" kern="0" dirty="0" err="1">
                <a:solidFill>
                  <a:srgbClr val="C00000"/>
                </a:solidFill>
              </a:rPr>
              <a:t>Pilmapres</a:t>
            </a:r>
            <a:r>
              <a:rPr lang="en-US" sz="2400" b="1" u="sng" kern="0" dirty="0">
                <a:solidFill>
                  <a:srgbClr val="C00000"/>
                </a:solidFill>
              </a:rPr>
              <a:t> Nasional</a:t>
            </a:r>
            <a:endParaRPr lang="id-ID" sz="2400" b="1" u="sng" kern="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66A8D-B3B1-9FF8-ECDA-906313AF1653}"/>
              </a:ext>
            </a:extLst>
          </p:cNvPr>
          <p:cNvSpPr txBox="1"/>
          <p:nvPr/>
        </p:nvSpPr>
        <p:spPr>
          <a:xfrm>
            <a:off x="1676400" y="1968500"/>
            <a:ext cx="7467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+mj-lt"/>
              </a:rPr>
              <a:t>Aspek</a:t>
            </a:r>
            <a:r>
              <a:rPr lang="en-US" sz="2400" dirty="0">
                <a:latin typeface="+mj-lt"/>
              </a:rPr>
              <a:t> </a:t>
            </a:r>
            <a:r>
              <a:rPr lang="fi-FI" sz="2400" dirty="0">
                <a:latin typeface="+mj-lt"/>
              </a:rPr>
              <a:t>penilaian meliputi  presentasi </a:t>
            </a:r>
            <a:r>
              <a:rPr lang="fi-FI" sz="2400" b="1" dirty="0">
                <a:latin typeface="+mj-lt"/>
              </a:rPr>
              <a:t>GK (Sarjana) </a:t>
            </a:r>
            <a:r>
              <a:rPr lang="fi-FI" sz="2400" dirty="0">
                <a:latin typeface="+mj-lt"/>
              </a:rPr>
              <a:t>atau </a:t>
            </a:r>
            <a:r>
              <a:rPr lang="fi-FI" sz="2400" b="1" dirty="0">
                <a:latin typeface="+mj-lt"/>
              </a:rPr>
              <a:t>PI (Diploma) </a:t>
            </a:r>
            <a:r>
              <a:rPr lang="fi-FI" sz="2400" dirty="0">
                <a:latin typeface="+mj-lt"/>
              </a:rPr>
              <a:t>melalui media poster, nilai wawancara CU melalui media poster DD, nilai kemampuan komunikasi dalam bahasa Inggris, dan nilai kepatutan yang meliputi integritas, stabilitas emosi, dan bebas paham radikal.</a:t>
            </a:r>
          </a:p>
        </p:txBody>
      </p:sp>
    </p:spTree>
    <p:extLst>
      <p:ext uri="{BB962C8B-B14F-4D97-AF65-F5344CB8AC3E}">
        <p14:creationId xmlns:p14="http://schemas.microsoft.com/office/powerpoint/2010/main" val="155056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557" y="788021"/>
            <a:ext cx="11492477" cy="1421928"/>
          </a:xfrm>
          <a:prstGeom prst="rect">
            <a:avLst/>
          </a:prstGeom>
          <a:solidFill>
            <a:srgbClr val="FEF1F0"/>
          </a:solidFill>
        </p:spPr>
        <p:txBody>
          <a:bodyPr wrap="square" rtlCol="0">
            <a:spAutoFit/>
          </a:bodyPr>
          <a:lstStyle/>
          <a:p>
            <a:r>
              <a:rPr lang="en-US" sz="2160" dirty="0">
                <a:latin typeface="+mj-lt"/>
              </a:rPr>
              <a:t>	</a:t>
            </a:r>
            <a:r>
              <a:rPr lang="en-US" sz="2160" dirty="0" err="1">
                <a:latin typeface="+mj-lt"/>
              </a:rPr>
              <a:t>Komposisi</a:t>
            </a:r>
            <a:r>
              <a:rPr lang="en-US" sz="2160" dirty="0">
                <a:latin typeface="+mj-lt"/>
              </a:rPr>
              <a:t> </a:t>
            </a:r>
            <a:r>
              <a:rPr lang="en-US" sz="2160" dirty="0" err="1">
                <a:latin typeface="+mj-lt"/>
              </a:rPr>
              <a:t>nilai</a:t>
            </a:r>
            <a:r>
              <a:rPr lang="en-US" sz="2160" dirty="0">
                <a:latin typeface="+mj-lt"/>
              </a:rPr>
              <a:t> pada Babak Final:</a:t>
            </a:r>
          </a:p>
          <a:p>
            <a:pPr marL="548640" indent="-548640">
              <a:buFont typeface="+mj-lt"/>
              <a:buAutoNum type="alphaLcPeriod" startAt="3"/>
            </a:pPr>
            <a:endParaRPr lang="en-US" sz="2160" dirty="0">
              <a:latin typeface="+mj-lt"/>
            </a:endParaRPr>
          </a:p>
          <a:p>
            <a:pPr marL="548640" indent="-548640">
              <a:buFont typeface="+mj-lt"/>
              <a:buAutoNum type="alphaLcPeriod" startAt="3"/>
            </a:pPr>
            <a:endParaRPr lang="en-US" sz="2160" dirty="0">
              <a:latin typeface="+mj-lt"/>
            </a:endParaRPr>
          </a:p>
          <a:p>
            <a:pPr marL="548640" indent="-548640">
              <a:buFont typeface="+mj-lt"/>
              <a:buAutoNum type="alphaLcPeriod" startAt="3"/>
            </a:pPr>
            <a:endParaRPr lang="en-US" sz="2160" dirty="0"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34749" y="2132856"/>
          <a:ext cx="8381731" cy="350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606">
                  <a:extLst>
                    <a:ext uri="{9D8B030D-6E8A-4147-A177-3AD203B41FA5}">
                      <a16:colId xmlns:a16="http://schemas.microsoft.com/office/drawing/2014/main" val="1141365332"/>
                    </a:ext>
                  </a:extLst>
                </a:gridCol>
                <a:gridCol w="3157862">
                  <a:extLst>
                    <a:ext uri="{9D8B030D-6E8A-4147-A177-3AD203B41FA5}">
                      <a16:colId xmlns:a16="http://schemas.microsoft.com/office/drawing/2014/main" val="1332828956"/>
                    </a:ext>
                  </a:extLst>
                </a:gridCol>
                <a:gridCol w="2852263">
                  <a:extLst>
                    <a:ext uri="{9D8B030D-6E8A-4147-A177-3AD203B41FA5}">
                      <a16:colId xmlns:a16="http://schemas.microsoft.com/office/drawing/2014/main" val="3999606982"/>
                    </a:ext>
                  </a:extLst>
                </a:gridCol>
              </a:tblGrid>
              <a:tr h="9651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Aspek</a:t>
                      </a:r>
                      <a:endParaRPr lang="id-ID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09728" marR="109728" marT="54864" marB="54864">
                    <a:solidFill>
                      <a:srgbClr val="FCB2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Program Diploma</a:t>
                      </a:r>
                      <a:endParaRPr lang="id-ID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09728" marR="109728" marT="54864" marB="54864">
                    <a:solidFill>
                      <a:srgbClr val="FCB2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Program 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Sarjana</a:t>
                      </a:r>
                      <a:endParaRPr lang="id-ID" sz="2400" dirty="0">
                        <a:solidFill>
                          <a:srgbClr val="C00000"/>
                        </a:solidFill>
                      </a:endParaRPr>
                    </a:p>
                  </a:txBody>
                  <a:tcPr marL="109728" marR="109728" marT="54864" marB="54864">
                    <a:solidFill>
                      <a:srgbClr val="FCB2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788969"/>
                  </a:ext>
                </a:extLst>
              </a:tr>
              <a:tr h="965142">
                <a:tc>
                  <a:txBody>
                    <a:bodyPr/>
                    <a:lstStyle/>
                    <a:p>
                      <a:r>
                        <a:rPr lang="en-US" sz="2400" dirty="0" err="1"/>
                        <a:t>Nilai</a:t>
                      </a:r>
                      <a:r>
                        <a:rPr lang="en-US" sz="2400" dirty="0"/>
                        <a:t> CU</a:t>
                      </a:r>
                      <a:endParaRPr lang="id-ID" sz="2400" dirty="0"/>
                    </a:p>
                  </a:txBody>
                  <a:tcPr marL="109728" marR="109728" marT="54864" marB="54864">
                    <a:solidFill>
                      <a:srgbClr val="FEE8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50%</a:t>
                      </a:r>
                      <a:endParaRPr lang="id-ID" sz="2400" dirty="0"/>
                    </a:p>
                  </a:txBody>
                  <a:tcPr marL="109728" marR="109728" marT="54864" marB="54864">
                    <a:solidFill>
                      <a:srgbClr val="FEE8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55%</a:t>
                      </a:r>
                      <a:endParaRPr lang="id-ID" sz="2400" dirty="0"/>
                    </a:p>
                  </a:txBody>
                  <a:tcPr marL="109728" marR="109728" marT="54864" marB="54864">
                    <a:solidFill>
                      <a:srgbClr val="FEE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39507"/>
                  </a:ext>
                </a:extLst>
              </a:tr>
              <a:tr h="1572768">
                <a:tc>
                  <a:txBody>
                    <a:bodyPr/>
                    <a:lstStyle/>
                    <a:p>
                      <a:r>
                        <a:rPr lang="en-US" sz="2400" dirty="0"/>
                        <a:t>Nilai PI / GK</a:t>
                      </a:r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Nilai BI</a:t>
                      </a:r>
                      <a:endParaRPr lang="id-ID" sz="24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50%</a:t>
                      </a:r>
                    </a:p>
                    <a:p>
                      <a:pPr algn="ctr"/>
                      <a:endParaRPr lang="en-US" sz="2400" dirty="0"/>
                    </a:p>
                    <a:p>
                      <a:pPr algn="ctr"/>
                      <a:endParaRPr lang="id-ID" sz="24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45%</a:t>
                      </a:r>
                    </a:p>
                    <a:p>
                      <a:pPr algn="ctr"/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  <a:p>
                      <a:pPr algn="ctr"/>
                      <a:endParaRPr lang="id-ID" sz="2400" dirty="0"/>
                    </a:p>
                  </a:txBody>
                  <a:tcPr marL="109728" marR="109728" marT="54864" marB="54864">
                    <a:solidFill>
                      <a:srgbClr val="FE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95269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-384720" y="0"/>
            <a:ext cx="9333170" cy="68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48640" indent="-335280">
              <a:buFont typeface="Arial" panose="020B0604020202020204" pitchFamily="34" charset="0"/>
              <a:buChar char="•"/>
            </a:pPr>
            <a:r>
              <a:rPr lang="en-US" sz="3840" b="1" u="sng" kern="0" dirty="0" err="1">
                <a:solidFill>
                  <a:srgbClr val="C00000"/>
                </a:solidFill>
              </a:rPr>
              <a:t>Penilaian</a:t>
            </a:r>
            <a:r>
              <a:rPr lang="en-US" sz="3840" b="1" u="sng" kern="0" dirty="0">
                <a:solidFill>
                  <a:srgbClr val="C00000"/>
                </a:solidFill>
              </a:rPr>
              <a:t> Final </a:t>
            </a:r>
            <a:r>
              <a:rPr lang="en-US" sz="3840" b="1" u="sng" kern="0" dirty="0" err="1">
                <a:solidFill>
                  <a:srgbClr val="C00000"/>
                </a:solidFill>
              </a:rPr>
              <a:t>Pilmapres</a:t>
            </a:r>
            <a:r>
              <a:rPr lang="en-US" sz="3840" b="1" u="sng" kern="0" dirty="0">
                <a:solidFill>
                  <a:srgbClr val="C00000"/>
                </a:solidFill>
              </a:rPr>
              <a:t> Nasional</a:t>
            </a:r>
            <a:endParaRPr lang="id-ID" sz="3840" b="1" u="sng" kern="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B4BCE-1770-7C04-4A18-B51A6E9118F4}"/>
              </a:ext>
            </a:extLst>
          </p:cNvPr>
          <p:cNvSpPr txBox="1"/>
          <p:nvPr/>
        </p:nvSpPr>
        <p:spPr>
          <a:xfrm>
            <a:off x="2034749" y="5410627"/>
            <a:ext cx="8235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Nilai Akhir Final Nasional : 70% (Nilai </a:t>
            </a:r>
            <a:r>
              <a:rPr lang="en-ID" dirty="0" err="1"/>
              <a:t>Seleksi</a:t>
            </a:r>
            <a:r>
              <a:rPr lang="en-ID" dirty="0"/>
              <a:t> Final) + 30% (Nilai </a:t>
            </a:r>
            <a:r>
              <a:rPr lang="en-ID" dirty="0" err="1"/>
              <a:t>Seleksi</a:t>
            </a:r>
            <a:r>
              <a:rPr lang="en-ID" dirty="0"/>
              <a:t> Awal Nasional)</a:t>
            </a:r>
          </a:p>
        </p:txBody>
      </p:sp>
    </p:spTree>
    <p:extLst>
      <p:ext uri="{BB962C8B-B14F-4D97-AF65-F5344CB8AC3E}">
        <p14:creationId xmlns:p14="http://schemas.microsoft.com/office/powerpoint/2010/main" val="403313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443AB4-CBE0-FE24-EE4E-EF28699A7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8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D2D0D-186F-F0B2-18A2-7A49D5D0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956" y="947737"/>
            <a:ext cx="10399643" cy="1009651"/>
          </a:xfrm>
        </p:spPr>
        <p:txBody>
          <a:bodyPr>
            <a:noAutofit/>
          </a:bodyPr>
          <a:lstStyle/>
          <a:p>
            <a:br>
              <a:rPr lang="en-GB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GB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id-ID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EMILIHAN MAHASISWA BERPRESTASI</a:t>
            </a:r>
            <a:br>
              <a:rPr lang="id-ID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id-ID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PROGRAM SARJANA DAN DIPLOMA</a:t>
            </a:r>
            <a:br>
              <a:rPr lang="id-ID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id-ID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TAHUN</a:t>
            </a:r>
            <a:r>
              <a:rPr lang="en-GB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2024</a:t>
            </a:r>
            <a:br>
              <a:rPr lang="en-GB" sz="2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id-ID" sz="2400" b="1" i="1" dirty="0">
                <a:solidFill>
                  <a:srgbClr val="002060"/>
                </a:solidFill>
                <a:latin typeface="+mj-lt"/>
              </a:rPr>
              <a:t>Prof. Dr. Ir. Nastiti Siswi Indrasti, IPU</a:t>
            </a:r>
            <a:r>
              <a:rPr lang="en-US" sz="2400" b="1" i="1" dirty="0">
                <a:solidFill>
                  <a:srgbClr val="002060"/>
                </a:solidFill>
                <a:latin typeface="+mj-lt"/>
              </a:rPr>
              <a:t>, ASEAN-Eng</a:t>
            </a:r>
            <a:br>
              <a:rPr lang="en-AU" sz="2400" b="1" i="1" dirty="0">
                <a:solidFill>
                  <a:srgbClr val="002060"/>
                </a:solidFill>
                <a:latin typeface="+mj-lt"/>
              </a:rPr>
            </a:br>
            <a:endParaRPr lang="en-ID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ED9C88-AB80-3657-7812-38258FEE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05" y="2092325"/>
            <a:ext cx="3160189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212A6-B20F-033B-811A-F1FE5A680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6" y="2277856"/>
            <a:ext cx="8587409" cy="47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4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649CAB-53CF-4152-9618-BB07B44EFEB7}"/>
              </a:ext>
            </a:extLst>
          </p:cNvPr>
          <p:cNvSpPr txBox="1">
            <a:spLocks/>
          </p:cNvSpPr>
          <p:nvPr/>
        </p:nvSpPr>
        <p:spPr>
          <a:xfrm>
            <a:off x="2034749" y="2411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id-ID" sz="5280" kern="0" dirty="0"/>
              <a:t>Contoh Judul Karya Tulis Ilmiah Sarjana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409B02-4F3D-484F-A848-07B655092E43}"/>
              </a:ext>
            </a:extLst>
          </p:cNvPr>
          <p:cNvSpPr/>
          <p:nvPr/>
        </p:nvSpPr>
        <p:spPr>
          <a:xfrm>
            <a:off x="2293978" y="2030512"/>
            <a:ext cx="8884771" cy="165771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3200" dirty="0"/>
              <a:t>Strategi Supply Chain Management Ekowisata</a:t>
            </a:r>
          </a:p>
          <a:p>
            <a:pPr algn="ctr"/>
            <a:r>
              <a:rPr lang="id-ID" sz="3200" dirty="0"/>
              <a:t>Selat Dampier Raja Ampat Pada Teknologi Virtual</a:t>
            </a:r>
          </a:p>
          <a:p>
            <a:pPr algn="ctr"/>
            <a:r>
              <a:rPr lang="id-ID" sz="3200" dirty="0"/>
              <a:t>Reality Tour di Era Normal Baru</a:t>
            </a:r>
            <a:endParaRPr lang="en-AU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E7DB81-6E18-41E1-BB3A-05E4EDC32CE6}"/>
              </a:ext>
            </a:extLst>
          </p:cNvPr>
          <p:cNvSpPr/>
          <p:nvPr/>
        </p:nvSpPr>
        <p:spPr>
          <a:xfrm>
            <a:off x="2293978" y="4206686"/>
            <a:ext cx="8919636" cy="19874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3200" dirty="0"/>
              <a:t>Masker Mimba Biodegradable Anti-Virus, Bakteri,</a:t>
            </a:r>
          </a:p>
          <a:p>
            <a:pPr algn="ctr"/>
            <a:r>
              <a:rPr lang="id-ID" sz="3200" dirty="0"/>
              <a:t>dan Jamur Pencegah Penyebaran COVID-19</a:t>
            </a:r>
          </a:p>
          <a:p>
            <a:pPr algn="ctr"/>
            <a:r>
              <a:rPr lang="id-ID" sz="3200" dirty="0"/>
              <a:t>untuk Mencapai SDGs 2030 di Indonesia dengan</a:t>
            </a:r>
          </a:p>
          <a:p>
            <a:pPr algn="ctr"/>
            <a:r>
              <a:rPr lang="id-ID" sz="3200" dirty="0"/>
              <a:t>Teknologi IoT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7561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649CAB-53CF-4152-9618-BB07B44EFEB7}"/>
              </a:ext>
            </a:extLst>
          </p:cNvPr>
          <p:cNvSpPr txBox="1">
            <a:spLocks/>
          </p:cNvSpPr>
          <p:nvPr/>
        </p:nvSpPr>
        <p:spPr>
          <a:xfrm>
            <a:off x="2034749" y="-18420"/>
            <a:ext cx="9144000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GB" sz="2800" kern="0" dirty="0"/>
          </a:p>
          <a:p>
            <a:r>
              <a:rPr lang="id-ID" sz="2800" b="1" kern="0" dirty="0"/>
              <a:t>Contoh Karya Tulis Ilmiah DIPLOMA</a:t>
            </a:r>
            <a:endParaRPr lang="en-GB" sz="2800" b="1" kern="0" dirty="0"/>
          </a:p>
          <a:p>
            <a:endParaRPr lang="en-GB" sz="2800" kern="0" dirty="0"/>
          </a:p>
          <a:p>
            <a:r>
              <a:rPr lang="en-GB" sz="2800" kern="0" dirty="0" err="1">
                <a:solidFill>
                  <a:srgbClr val="FF0000"/>
                </a:solidFill>
              </a:rPr>
              <a:t>Boneka</a:t>
            </a:r>
            <a:r>
              <a:rPr lang="en-GB" sz="2800" kern="0" dirty="0">
                <a:solidFill>
                  <a:srgbClr val="FF0000"/>
                </a:solidFill>
              </a:rPr>
              <a:t> </a:t>
            </a:r>
            <a:r>
              <a:rPr lang="en-GB" sz="2800" kern="0" dirty="0" err="1">
                <a:solidFill>
                  <a:srgbClr val="FF0000"/>
                </a:solidFill>
              </a:rPr>
              <a:t>sebagai</a:t>
            </a:r>
            <a:r>
              <a:rPr lang="en-GB" sz="2800" kern="0" dirty="0">
                <a:solidFill>
                  <a:srgbClr val="FF0000"/>
                </a:solidFill>
              </a:rPr>
              <a:t> media </a:t>
            </a:r>
            <a:r>
              <a:rPr lang="en-GB" sz="2800" kern="0" dirty="0" err="1">
                <a:solidFill>
                  <a:srgbClr val="FF0000"/>
                </a:solidFill>
              </a:rPr>
              <a:t>komunikasi</a:t>
            </a:r>
            <a:r>
              <a:rPr lang="en-GB" sz="2800" kern="0" dirty="0">
                <a:solidFill>
                  <a:srgbClr val="FF0000"/>
                </a:solidFill>
              </a:rPr>
              <a:t> storytelling </a:t>
            </a:r>
            <a:r>
              <a:rPr lang="en-GB" sz="2800" kern="0" dirty="0" err="1">
                <a:solidFill>
                  <a:srgbClr val="FF0000"/>
                </a:solidFill>
              </a:rPr>
              <a:t>untuk</a:t>
            </a:r>
            <a:r>
              <a:rPr lang="en-GB" sz="2800" kern="0" dirty="0">
                <a:solidFill>
                  <a:srgbClr val="FF0000"/>
                </a:solidFill>
              </a:rPr>
              <a:t> </a:t>
            </a:r>
            <a:r>
              <a:rPr lang="en-GB" sz="2800" kern="0" dirty="0" err="1">
                <a:solidFill>
                  <a:srgbClr val="FF0000"/>
                </a:solidFill>
              </a:rPr>
              <a:t>meningkatkan</a:t>
            </a:r>
            <a:r>
              <a:rPr lang="en-GB" sz="2800" kern="0" dirty="0">
                <a:solidFill>
                  <a:srgbClr val="FF0000"/>
                </a:solidFill>
              </a:rPr>
              <a:t> </a:t>
            </a:r>
            <a:r>
              <a:rPr lang="en-GB" sz="2800" kern="0" dirty="0" err="1">
                <a:solidFill>
                  <a:srgbClr val="FF0000"/>
                </a:solidFill>
              </a:rPr>
              <a:t>ketermpilan</a:t>
            </a:r>
            <a:r>
              <a:rPr lang="en-GB" sz="2800" kern="0" dirty="0">
                <a:solidFill>
                  <a:srgbClr val="FF0000"/>
                </a:solidFill>
              </a:rPr>
              <a:t> </a:t>
            </a:r>
            <a:r>
              <a:rPr lang="en-GB" sz="2800" kern="0" dirty="0" err="1">
                <a:solidFill>
                  <a:srgbClr val="FF0000"/>
                </a:solidFill>
              </a:rPr>
              <a:t>bina</a:t>
            </a:r>
            <a:r>
              <a:rPr lang="en-GB" sz="2800" kern="0" dirty="0">
                <a:solidFill>
                  <a:srgbClr val="FF0000"/>
                </a:solidFill>
              </a:rPr>
              <a:t> </a:t>
            </a:r>
            <a:r>
              <a:rPr lang="en-GB" sz="2800" kern="0" dirty="0" err="1">
                <a:solidFill>
                  <a:srgbClr val="FF0000"/>
                </a:solidFill>
              </a:rPr>
              <a:t>diri</a:t>
            </a:r>
            <a:r>
              <a:rPr lang="en-GB" sz="2800" kern="0" dirty="0">
                <a:solidFill>
                  <a:srgbClr val="FF0000"/>
                </a:solidFill>
              </a:rPr>
              <a:t> tuna </a:t>
            </a:r>
            <a:r>
              <a:rPr lang="en-GB" sz="2800" kern="0" dirty="0" err="1">
                <a:solidFill>
                  <a:srgbClr val="FF0000"/>
                </a:solidFill>
              </a:rPr>
              <a:t>grahita</a:t>
            </a:r>
            <a:r>
              <a:rPr lang="en-GB" sz="2800" kern="0" dirty="0">
                <a:solidFill>
                  <a:srgbClr val="FF0000"/>
                </a:solidFill>
              </a:rPr>
              <a:t> </a:t>
            </a:r>
            <a:r>
              <a:rPr lang="en-GB" sz="2800" kern="0" dirty="0" err="1">
                <a:solidFill>
                  <a:srgbClr val="FF0000"/>
                </a:solidFill>
              </a:rPr>
              <a:t>ringan</a:t>
            </a:r>
            <a:endParaRPr lang="en-GB" sz="2800" kern="0" dirty="0">
              <a:solidFill>
                <a:srgbClr val="FF0000"/>
              </a:solidFill>
            </a:endParaRPr>
          </a:p>
          <a:p>
            <a:endParaRPr lang="en-GB" sz="2800" kern="0" dirty="0"/>
          </a:p>
          <a:p>
            <a:endParaRPr lang="id-ID" sz="2800" kern="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409B02-4F3D-484F-A848-07B655092E43}"/>
              </a:ext>
            </a:extLst>
          </p:cNvPr>
          <p:cNvSpPr/>
          <p:nvPr/>
        </p:nvSpPr>
        <p:spPr>
          <a:xfrm>
            <a:off x="999707" y="2474509"/>
            <a:ext cx="10180915" cy="1131293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INOVASI SUPLEMEN NAPSU MAKAN HEWAN KESAYANGAN BERBASIS LIMBAH IKAN TONGKOL DAN TANAMAN ASING INVASIF UNTUK MEWUJUDKAN PRINSIP ZERO WASTE </a:t>
            </a:r>
            <a:endParaRPr lang="en-AU" sz="24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E7DB81-6E18-41E1-BB3A-05E4EDC32CE6}"/>
              </a:ext>
            </a:extLst>
          </p:cNvPr>
          <p:cNvSpPr/>
          <p:nvPr/>
        </p:nvSpPr>
        <p:spPr>
          <a:xfrm>
            <a:off x="997834" y="3774639"/>
            <a:ext cx="10180915" cy="1468963"/>
          </a:xfrm>
          <a:prstGeom prst="roundRect">
            <a:avLst/>
          </a:prstGeom>
          <a:solidFill>
            <a:srgbClr val="CC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MYCAP – APLIKASI UNTUK MEMBANTU PENYANDANG TUNARUNGU DALAM BERKOMUNIKASI KELOMPOK SEBAGAI SOLUSI INDONESIA YANG INKLUSIF DAN</a:t>
            </a:r>
          </a:p>
          <a:p>
            <a:pPr algn="ctr"/>
            <a:r>
              <a:rPr lang="en-AU" sz="2400" dirty="0"/>
              <a:t>RAMAH DISABILITAS</a:t>
            </a:r>
            <a:endParaRPr lang="en-AU" sz="24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A7B362-31C5-47A5-A9BD-EDC8B8A5952F}"/>
              </a:ext>
            </a:extLst>
          </p:cNvPr>
          <p:cNvSpPr/>
          <p:nvPr/>
        </p:nvSpPr>
        <p:spPr>
          <a:xfrm>
            <a:off x="997834" y="5416421"/>
            <a:ext cx="10180915" cy="1131293"/>
          </a:xfrm>
          <a:prstGeom prst="roundRect">
            <a:avLst/>
          </a:prstGeom>
          <a:solidFill>
            <a:srgbClr val="CCECFF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000" dirty="0" err="1">
                <a:solidFill>
                  <a:schemeClr val="tx1"/>
                </a:solidFill>
              </a:rPr>
              <a:t>Perancangan</a:t>
            </a:r>
            <a:r>
              <a:rPr lang="en-AU" sz="3000" dirty="0">
                <a:solidFill>
                  <a:schemeClr val="tx1"/>
                </a:solidFill>
              </a:rPr>
              <a:t> </a:t>
            </a:r>
            <a:r>
              <a:rPr lang="en-AU" sz="3000" dirty="0" err="1">
                <a:solidFill>
                  <a:schemeClr val="tx1"/>
                </a:solidFill>
              </a:rPr>
              <a:t>Antena</a:t>
            </a:r>
            <a:r>
              <a:rPr lang="en-AU" sz="3000" dirty="0">
                <a:solidFill>
                  <a:schemeClr val="tx1"/>
                </a:solidFill>
              </a:rPr>
              <a:t> Vivaldi </a:t>
            </a:r>
            <a:r>
              <a:rPr lang="en-AU" sz="3000" dirty="0" err="1">
                <a:solidFill>
                  <a:schemeClr val="tx1"/>
                </a:solidFill>
              </a:rPr>
              <a:t>melalui</a:t>
            </a:r>
            <a:r>
              <a:rPr lang="en-AU" sz="3000" dirty="0">
                <a:solidFill>
                  <a:schemeClr val="tx1"/>
                </a:solidFill>
              </a:rPr>
              <a:t> </a:t>
            </a:r>
            <a:r>
              <a:rPr lang="en-AU" sz="3000" dirty="0" err="1">
                <a:solidFill>
                  <a:schemeClr val="tx1"/>
                </a:solidFill>
              </a:rPr>
              <a:t>Modifikasi</a:t>
            </a:r>
            <a:r>
              <a:rPr lang="en-AU" sz="3000" dirty="0">
                <a:solidFill>
                  <a:schemeClr val="tx1"/>
                </a:solidFill>
              </a:rPr>
              <a:t> </a:t>
            </a:r>
            <a:r>
              <a:rPr lang="en-AU" sz="3000" dirty="0" err="1">
                <a:solidFill>
                  <a:schemeClr val="tx1"/>
                </a:solidFill>
              </a:rPr>
              <a:t>Variabel</a:t>
            </a:r>
            <a:r>
              <a:rPr lang="en-AU" sz="3000" dirty="0">
                <a:solidFill>
                  <a:schemeClr val="tx1"/>
                </a:solidFill>
              </a:rPr>
              <a:t> rex1 </a:t>
            </a:r>
            <a:r>
              <a:rPr lang="en-AU" sz="3000" dirty="0" err="1">
                <a:solidFill>
                  <a:schemeClr val="tx1"/>
                </a:solidFill>
              </a:rPr>
              <a:t>untuk</a:t>
            </a:r>
            <a:r>
              <a:rPr lang="en-AU" sz="3000" dirty="0">
                <a:solidFill>
                  <a:schemeClr val="tx1"/>
                </a:solidFill>
              </a:rPr>
              <a:t> </a:t>
            </a:r>
            <a:r>
              <a:rPr lang="en-AU" sz="3000" dirty="0" err="1">
                <a:solidFill>
                  <a:schemeClr val="tx1"/>
                </a:solidFill>
              </a:rPr>
              <a:t>Penerapan</a:t>
            </a:r>
            <a:r>
              <a:rPr lang="en-AU" sz="3000" dirty="0">
                <a:solidFill>
                  <a:schemeClr val="tx1"/>
                </a:solidFill>
              </a:rPr>
              <a:t> </a:t>
            </a:r>
            <a:r>
              <a:rPr lang="en-AU" sz="3000" dirty="0" err="1">
                <a:solidFill>
                  <a:schemeClr val="tx1"/>
                </a:solidFill>
              </a:rPr>
              <a:t>pada</a:t>
            </a:r>
            <a:r>
              <a:rPr lang="en-AU" sz="3000" dirty="0">
                <a:solidFill>
                  <a:schemeClr val="tx1"/>
                </a:solidFill>
              </a:rPr>
              <a:t> </a:t>
            </a:r>
            <a:r>
              <a:rPr lang="en-AU" sz="3000" dirty="0" err="1">
                <a:solidFill>
                  <a:schemeClr val="tx1"/>
                </a:solidFill>
              </a:rPr>
              <a:t>Jalur</a:t>
            </a:r>
            <a:r>
              <a:rPr lang="en-AU" sz="3000" dirty="0">
                <a:solidFill>
                  <a:schemeClr val="tx1"/>
                </a:solidFill>
              </a:rPr>
              <a:t> 5G (4400-4900 MHz)</a:t>
            </a:r>
            <a:endParaRPr lang="en-AU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AA8F7-4B7C-1A40-81FA-28BBCBD5AD11}"/>
              </a:ext>
            </a:extLst>
          </p:cNvPr>
          <p:cNvSpPr txBox="1"/>
          <p:nvPr/>
        </p:nvSpPr>
        <p:spPr>
          <a:xfrm>
            <a:off x="2705100" y="1435100"/>
            <a:ext cx="643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3600" dirty="0">
                <a:solidFill>
                  <a:schemeClr val="accent2"/>
                </a:solidFill>
                <a:latin typeface="Bahnschrift" panose="020B0502040204020203" pitchFamily="34" charset="0"/>
                <a:ea typeface="Segoe UI Black" panose="020B0A02040204020203" pitchFamily="34" charset="0"/>
              </a:rPr>
              <a:t>Terima kasih</a:t>
            </a:r>
          </a:p>
        </p:txBody>
      </p:sp>
      <p:pic>
        <p:nvPicPr>
          <p:cNvPr id="5" name="Picture 4" descr="piala12.jpg">
            <a:extLst>
              <a:ext uri="{FF2B5EF4-FFF2-40B4-BE49-F238E27FC236}">
                <a16:creationId xmlns:a16="http://schemas.microsoft.com/office/drawing/2014/main" id="{6EBBFC20-47A0-9AA0-3973-E2A14AC3CA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5496" y="2382479"/>
            <a:ext cx="3434904" cy="3434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21D35E-1821-CC78-C111-3ACBD0695EE3}"/>
              </a:ext>
            </a:extLst>
          </p:cNvPr>
          <p:cNvSpPr txBox="1"/>
          <p:nvPr/>
        </p:nvSpPr>
        <p:spPr>
          <a:xfrm>
            <a:off x="5207000" y="4471946"/>
            <a:ext cx="627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latin typeface="+mj-lt"/>
              </a:rPr>
              <a:t>http://pusatprestasinasional.kemdikbud.go.id 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78173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7688B5-5B2F-0CAC-5AB0-942AB43322E4}"/>
              </a:ext>
            </a:extLst>
          </p:cNvPr>
          <p:cNvSpPr txBox="1"/>
          <p:nvPr/>
        </p:nvSpPr>
        <p:spPr>
          <a:xfrm>
            <a:off x="1168400" y="939800"/>
            <a:ext cx="797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Gagasan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Kreatif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/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Produk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Inovatif</a:t>
            </a:r>
            <a:endParaRPr lang="en-ID" sz="3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6ADC6B-EB89-B9DE-DEBD-533B2CBDA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91585"/>
              </p:ext>
            </p:extLst>
          </p:nvPr>
        </p:nvGraphicFramePr>
        <p:xfrm>
          <a:off x="838200" y="1825625"/>
          <a:ext cx="4452007" cy="4639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52007">
                  <a:extLst>
                    <a:ext uri="{9D8B030D-6E8A-4147-A177-3AD203B41FA5}">
                      <a16:colId xmlns:a16="http://schemas.microsoft.com/office/drawing/2014/main" val="3607587116"/>
                    </a:ext>
                  </a:extLst>
                </a:gridCol>
              </a:tblGrid>
              <a:tr h="488553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GK (Program </a:t>
                      </a:r>
                      <a:r>
                        <a:rPr lang="en-US" sz="2600" dirty="0" err="1"/>
                        <a:t>Sarjana</a:t>
                      </a:r>
                      <a:r>
                        <a:rPr lang="en-US" sz="2600" dirty="0"/>
                        <a:t>)</a:t>
                      </a:r>
                      <a:endParaRPr lang="id-ID" sz="260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157713205"/>
                  </a:ext>
                </a:extLst>
              </a:tr>
              <a:tr h="3943323">
                <a:tc>
                  <a:txBody>
                    <a:bodyPr/>
                    <a:lstStyle/>
                    <a:p>
                      <a:r>
                        <a:rPr lang="sv-SE" sz="2600" dirty="0"/>
                        <a:t>Gagasan Kreatif adalah karya ilmiah (10 s.d. 20 halaman) hasil tulisan mandiri berisi uraian konsep atau strategi yang dilandasi penalaran logis dan data akurat.</a:t>
                      </a:r>
                    </a:p>
                    <a:p>
                      <a:endParaRPr lang="sv-SE" sz="2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Detail </a:t>
                      </a:r>
                      <a:r>
                        <a:rPr kumimoji="0" lang="en-US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petunjuk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dapat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dilihat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 pada </a:t>
                      </a:r>
                      <a:r>
                        <a:rPr kumimoji="0" lang="en-US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Lampiran 3 </a:t>
                      </a:r>
                      <a:r>
                        <a:rPr kumimoji="0" lang="en-US" sz="28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Pedoman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id-ID" sz="260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09628080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9163C7-5BE0-98A5-D6CD-0011411E5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701975"/>
              </p:ext>
            </p:extLst>
          </p:nvPr>
        </p:nvGraphicFramePr>
        <p:xfrm>
          <a:off x="5290207" y="1825625"/>
          <a:ext cx="5657193" cy="44318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57193">
                  <a:extLst>
                    <a:ext uri="{9D8B030D-6E8A-4147-A177-3AD203B41FA5}">
                      <a16:colId xmlns:a16="http://schemas.microsoft.com/office/drawing/2014/main" val="4219122378"/>
                    </a:ext>
                  </a:extLst>
                </a:gridCol>
              </a:tblGrid>
              <a:tr h="512064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PI (Program Diploma)</a:t>
                      </a:r>
                      <a:endParaRPr lang="id-ID" sz="260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244741055"/>
                  </a:ext>
                </a:extLst>
              </a:tr>
              <a:tr h="3919812">
                <a:tc>
                  <a:txBody>
                    <a:bodyPr/>
                    <a:lstStyle/>
                    <a:p>
                      <a:r>
                        <a:rPr lang="id-ID" sz="2600" dirty="0"/>
                        <a:t>Naskah Produk Inovatif adalah karya ilmiah (10</a:t>
                      </a:r>
                      <a:r>
                        <a:rPr lang="en-US" sz="2600" dirty="0"/>
                        <a:t> </a:t>
                      </a:r>
                      <a:r>
                        <a:rPr lang="id-ID" sz="2600" dirty="0"/>
                        <a:t>s.d. 15 halaman) </a:t>
                      </a:r>
                      <a:r>
                        <a:rPr lang="sv-SE" sz="2600" dirty="0"/>
                        <a:t>hasil tulisan mandiri </a:t>
                      </a:r>
                      <a:r>
                        <a:rPr lang="id-ID" sz="2600" dirty="0"/>
                        <a:t>yang berisi uraian gagasan </a:t>
                      </a:r>
                      <a:r>
                        <a:rPr lang="en-US" sz="2600" dirty="0" err="1"/>
                        <a:t>solutif</a:t>
                      </a:r>
                      <a:r>
                        <a:rPr lang="en-US" sz="2600" dirty="0"/>
                        <a:t> </a:t>
                      </a:r>
                      <a:r>
                        <a:rPr lang="id-ID" sz="2600" dirty="0"/>
                        <a:t>yang telah diwujudkan dalam</a:t>
                      </a:r>
                      <a:r>
                        <a:rPr lang="en-US" sz="2600" dirty="0"/>
                        <a:t> </a:t>
                      </a:r>
                      <a:r>
                        <a:rPr lang="id-ID" sz="2600" dirty="0"/>
                        <a:t>sebuah produk (barang/sistem/aplikasi dan sejenisnya) berlandaskan</a:t>
                      </a:r>
                      <a:r>
                        <a:rPr lang="en-US" sz="2600" dirty="0"/>
                        <a:t> </a:t>
                      </a:r>
                      <a:r>
                        <a:rPr lang="id-ID" sz="2600" dirty="0"/>
                        <a:t>penalaran logis dan data akurat</a:t>
                      </a:r>
                      <a:r>
                        <a:rPr lang="en-US" sz="2600" dirty="0"/>
                        <a:t>.</a:t>
                      </a:r>
                      <a:endParaRPr lang="id-ID" sz="260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200129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06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7F54B-A88E-B3FA-2991-0D399506CB29}"/>
              </a:ext>
            </a:extLst>
          </p:cNvPr>
          <p:cNvSpPr txBox="1"/>
          <p:nvPr/>
        </p:nvSpPr>
        <p:spPr>
          <a:xfrm>
            <a:off x="1143000" y="1041400"/>
            <a:ext cx="800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Batasan GK / </a:t>
            </a:r>
            <a:r>
              <a:rPr lang="en-US" sz="2800" u="sng" dirty="0" err="1">
                <a:solidFill>
                  <a:schemeClr val="accent2">
                    <a:lumMod val="75000"/>
                  </a:schemeClr>
                </a:solidFill>
              </a:rPr>
              <a:t>Naskah</a:t>
            </a: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 PI</a:t>
            </a:r>
            <a:endParaRPr lang="en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8EEE0-3971-89E8-EC05-51DDE84DB868}"/>
              </a:ext>
            </a:extLst>
          </p:cNvPr>
          <p:cNvSpPr txBox="1"/>
          <p:nvPr/>
        </p:nvSpPr>
        <p:spPr>
          <a:xfrm>
            <a:off x="1282700" y="1534571"/>
            <a:ext cx="8483600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marR="0" lvl="0" indent="-54864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Mengidentifikasi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permasalahan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membutuhkan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solusi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48640" marR="0" lvl="0" indent="-54864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Mengidentifikasi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berbagai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kemungkinan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solusi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48640" marR="0" lvl="0" indent="-54864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Memilih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kemungkinan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terbaik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48640" marR="0" lvl="0" indent="-54864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Merumuskan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sasaran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berciri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Specific, Measurable, Acceptable, Realistic, Timed Bound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548640" marR="0" lvl="0" indent="-54864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Menjabarkan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langkah-langkah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dibutuhkan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mengimplementasikan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kemungkinan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terbaik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48640" marR="0" lvl="0" indent="-54864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Menjabarkan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tambahan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13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897" y="0"/>
            <a:ext cx="9321194" cy="914400"/>
          </a:xfrm>
        </p:spPr>
        <p:txBody>
          <a:bodyPr/>
          <a:lstStyle/>
          <a:p>
            <a:pPr algn="r"/>
            <a:r>
              <a:rPr lang="id-ID" dirty="0"/>
              <a:t>Sifat dan Isi Karya Tulis Ilmiah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66897" y="1114409"/>
          <a:ext cx="7658306" cy="574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karya-tulis-ilmiah-tentang-pendidikan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3927" y="4135387"/>
            <a:ext cx="2737039" cy="27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1E5F1-D110-F321-F423-653C7A54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70839-B145-ABE0-54DA-9F452C7491BB}"/>
              </a:ext>
            </a:extLst>
          </p:cNvPr>
          <p:cNvSpPr txBox="1"/>
          <p:nvPr/>
        </p:nvSpPr>
        <p:spPr>
          <a:xfrm>
            <a:off x="1638300" y="1130300"/>
            <a:ext cx="7505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Alur </a:t>
            </a:r>
            <a:r>
              <a:rPr lang="en-US" sz="2800" dirty="0" err="1"/>
              <a:t>Penulisan</a:t>
            </a:r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0C5C5-1C9C-53A5-A89C-AE9DC033C4E5}"/>
              </a:ext>
            </a:extLst>
          </p:cNvPr>
          <p:cNvSpPr txBox="1"/>
          <p:nvPr/>
        </p:nvSpPr>
        <p:spPr>
          <a:xfrm>
            <a:off x="1638300" y="1960860"/>
            <a:ext cx="84709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0" marR="0" lvl="0" indent="-548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Lingkup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Pembahasan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manfaat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alasan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teori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548640" marR="0" lvl="0" indent="-548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Identifikasi potensi dan kebutuhan lingkungan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548640" marR="0" lvl="0" indent="-548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Rumusan Target Pembangunan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hasil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ingin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dicapai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sehubungan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potensi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kebutuhan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lingkungan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548640" marR="0" lvl="0" indent="-548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Analisis untuk memilih cara pencapaian target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mempertimbangkan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tingkat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kesulitan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biaya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waktu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548640" marR="0" lvl="0" indent="-548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Penjabaran Rencana Kerja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uraian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tahap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langkah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kerja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jadwal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kerja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548640" marR="0" lvl="0" indent="-548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Penjabaran Informasi tambahan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struktur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organisasi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jumlah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sumber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dana,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mitra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penting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548640" marR="0" lvl="0" indent="-548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Visualisasi Gagasan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sasaran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hambatan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bantuan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tindakan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548640" marR="0" lvl="0" indent="-5486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Lampiran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diperlukan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14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6346" y="577483"/>
            <a:ext cx="2375654" cy="1714925"/>
          </a:xfrm>
          <a:noFill/>
        </p:spPr>
        <p:txBody>
          <a:bodyPr>
            <a:noAutofit/>
          </a:bodyPr>
          <a:lstStyle/>
          <a:p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</a:rPr>
              <a:t>Kriteria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</a:rPr>
              <a:t>Penilaian</a:t>
            </a:r>
            <a:br>
              <a:rPr lang="id-ID" sz="32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id-ID" sz="3200" b="1" dirty="0">
                <a:solidFill>
                  <a:schemeClr val="accent6">
                    <a:lumMod val="50000"/>
                  </a:schemeClr>
                </a:solidFill>
              </a:rPr>
              <a:t>GK</a:t>
            </a:r>
            <a:r>
              <a:rPr lang="en-GB" sz="3200" b="1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GB" sz="3200" b="1" dirty="0" err="1">
                <a:solidFill>
                  <a:schemeClr val="accent6">
                    <a:lumMod val="50000"/>
                  </a:schemeClr>
                </a:solidFill>
              </a:rPr>
              <a:t>Tahap</a:t>
            </a:r>
            <a:r>
              <a:rPr lang="en-GB" sz="3200" b="1" dirty="0">
                <a:solidFill>
                  <a:schemeClr val="accent6">
                    <a:lumMod val="50000"/>
                  </a:schemeClr>
                </a:solidFill>
              </a:rPr>
              <a:t> Awal Nasional)</a:t>
            </a:r>
            <a:endParaRPr lang="id-ID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34442"/>
            <a:ext cx="9811613" cy="68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4400" y="663893"/>
            <a:ext cx="2513091" cy="1714925"/>
          </a:xfrm>
          <a:noFill/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Kriteria</a:t>
            </a:r>
            <a:r>
              <a:rPr lang="id-ID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Penilaian</a:t>
            </a:r>
            <a:br>
              <a:rPr lang="id-ID" sz="28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id-ID" sz="2800" b="1" dirty="0">
                <a:solidFill>
                  <a:schemeClr val="accent6">
                    <a:lumMod val="50000"/>
                  </a:schemeClr>
                </a:solidFill>
              </a:rPr>
              <a:t>PI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</a:rPr>
              <a:t>Tahap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</a:rPr>
              <a:t> Awal Nasional)</a:t>
            </a:r>
            <a:endParaRPr lang="id-ID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04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8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D9D8-E014-CDAE-EBCD-B08A8F58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9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Kriteria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Penilaian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d-ID" sz="2800" b="1" dirty="0">
                <a:solidFill>
                  <a:schemeClr val="accent6">
                    <a:lumMod val="50000"/>
                  </a:schemeClr>
                </a:solidFill>
              </a:rPr>
              <a:t>GK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</a:rPr>
              <a:t>Tahap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</a:rPr>
              <a:t> Final)</a:t>
            </a:r>
            <a:endParaRPr lang="en-ID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1B30A3-68DE-00BE-B02D-CC7F6F4942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35442" y="1127052"/>
          <a:ext cx="12227442" cy="5932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0700">
                  <a:extLst>
                    <a:ext uri="{9D8B030D-6E8A-4147-A177-3AD203B41FA5}">
                      <a16:colId xmlns:a16="http://schemas.microsoft.com/office/drawing/2014/main" val="1437788074"/>
                    </a:ext>
                  </a:extLst>
                </a:gridCol>
                <a:gridCol w="6158984">
                  <a:extLst>
                    <a:ext uri="{9D8B030D-6E8A-4147-A177-3AD203B41FA5}">
                      <a16:colId xmlns:a16="http://schemas.microsoft.com/office/drawing/2014/main" val="3624517986"/>
                    </a:ext>
                  </a:extLst>
                </a:gridCol>
                <a:gridCol w="2707758">
                  <a:extLst>
                    <a:ext uri="{9D8B030D-6E8A-4147-A177-3AD203B41FA5}">
                      <a16:colId xmlns:a16="http://schemas.microsoft.com/office/drawing/2014/main" val="3182940238"/>
                    </a:ext>
                  </a:extLst>
                </a:gridCol>
              </a:tblGrid>
              <a:tr h="59752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Kriteria</a:t>
                      </a:r>
                      <a:r>
                        <a:rPr lang="en-GB" dirty="0"/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Bobot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773793"/>
                  </a:ext>
                </a:extLst>
              </a:tr>
              <a:tr h="67509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PENYAJIAN</a:t>
                      </a:r>
                      <a:endParaRPr lang="en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50</a:t>
                      </a:r>
                      <a:endParaRPr lang="en-ID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015381"/>
                  </a:ext>
                </a:extLst>
              </a:tr>
              <a:tr h="55681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1.1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Poster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15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011187"/>
                  </a:ext>
                </a:extLst>
              </a:tr>
              <a:tr h="47774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1.2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Sistematika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Penjelasan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15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008453"/>
                  </a:ext>
                </a:extLst>
              </a:tr>
              <a:tr h="74381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Cara </a:t>
                      </a:r>
                      <a:r>
                        <a:rPr lang="en-GB" sz="2400" dirty="0" err="1"/>
                        <a:t>Menjelaskan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15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18942"/>
                  </a:ext>
                </a:extLst>
              </a:tr>
              <a:tr h="55681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1.4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Ketepatan</a:t>
                      </a:r>
                      <a:r>
                        <a:rPr lang="en-GB" sz="2400" dirty="0"/>
                        <a:t> Waktu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5</a:t>
                      </a:r>
                      <a:endParaRPr lang="en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44417"/>
                  </a:ext>
                </a:extLst>
              </a:tr>
              <a:tr h="605148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b="1" dirty="0"/>
                        <a:t>TANYA JAWAB</a:t>
                      </a:r>
                      <a:endParaRPr lang="en-ID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50</a:t>
                      </a:r>
                      <a:endParaRPr lang="en-ID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147568"/>
                  </a:ext>
                </a:extLst>
              </a:tr>
              <a:tr h="17198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2.1</a:t>
                      </a:r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dirty="0"/>
                        <a:t>2.2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Ketapatan</a:t>
                      </a:r>
                      <a:r>
                        <a:rPr lang="en-GB" sz="2400" dirty="0"/>
                        <a:t> </a:t>
                      </a:r>
                      <a:r>
                        <a:rPr lang="en-GB" sz="2400" dirty="0" err="1"/>
                        <a:t>Jawaban</a:t>
                      </a:r>
                      <a:endParaRPr lang="en-GB" sz="2400" dirty="0"/>
                    </a:p>
                    <a:p>
                      <a:endParaRPr lang="en-GB" dirty="0"/>
                    </a:p>
                    <a:p>
                      <a:r>
                        <a:rPr lang="en-GB" sz="2400" dirty="0"/>
                        <a:t>Cara </a:t>
                      </a:r>
                      <a:r>
                        <a:rPr lang="en-GB" sz="2400" dirty="0" err="1"/>
                        <a:t>Menjawab</a:t>
                      </a:r>
                      <a:endParaRPr lang="en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30</a:t>
                      </a:r>
                    </a:p>
                    <a:p>
                      <a:endParaRPr lang="en-GB" dirty="0"/>
                    </a:p>
                    <a:p>
                      <a:r>
                        <a:rPr lang="en-GB" sz="2400" dirty="0"/>
                        <a:t>20</a:t>
                      </a:r>
                    </a:p>
                    <a:p>
                      <a:endParaRPr lang="en-GB" dirty="0"/>
                    </a:p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12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16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1282</Words>
  <Application>Microsoft Office PowerPoint</Application>
  <PresentationFormat>Widescreen</PresentationFormat>
  <Paragraphs>180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Bahnschrift</vt:lpstr>
      <vt:lpstr>Calibri</vt:lpstr>
      <vt:lpstr>Calibri Light</vt:lpstr>
      <vt:lpstr>Office Theme</vt:lpstr>
      <vt:lpstr>PowerPoint Presentation</vt:lpstr>
      <vt:lpstr> PEMILIHAN MAHASISWA BERPRESTASI PROGRAM SARJANA DAN DIPLOMA TAHUN 2024 Prof. Dr. Ir. Nastiti Siswi Indrasti, IPU, ASEAN-Eng </vt:lpstr>
      <vt:lpstr>PowerPoint Presentation</vt:lpstr>
      <vt:lpstr>PowerPoint Presentation</vt:lpstr>
      <vt:lpstr>Sifat dan Isi Karya Tulis Ilmiah</vt:lpstr>
      <vt:lpstr>PowerPoint Presentation</vt:lpstr>
      <vt:lpstr>Kriteria Penilaian GK (Tahap Awal Nasional)</vt:lpstr>
      <vt:lpstr>Kriteria Penilaian PI (Tahap Awal Nasional)</vt:lpstr>
      <vt:lpstr>Kriteria Penilaian GK (Tahap Final)</vt:lpstr>
      <vt:lpstr>Kriteria Penilaian PI (Tahap Final)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 PENILAIAN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ACER</cp:lastModifiedBy>
  <cp:revision>4</cp:revision>
  <dcterms:created xsi:type="dcterms:W3CDTF">2023-02-17T18:03:06Z</dcterms:created>
  <dcterms:modified xsi:type="dcterms:W3CDTF">2024-03-23T00:21:50Z</dcterms:modified>
</cp:coreProperties>
</file>